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75" r:id="rId1"/>
  </p:sldMasterIdLst>
  <p:notesMasterIdLst>
    <p:notesMasterId r:id="rId29"/>
  </p:notesMasterIdLst>
  <p:handoutMasterIdLst>
    <p:handoutMasterId r:id="rId30"/>
  </p:handoutMasterIdLst>
  <p:sldIdLst>
    <p:sldId id="257" r:id="rId2"/>
    <p:sldId id="345" r:id="rId3"/>
    <p:sldId id="526" r:id="rId4"/>
    <p:sldId id="505" r:id="rId5"/>
    <p:sldId id="507" r:id="rId6"/>
    <p:sldId id="509" r:id="rId7"/>
    <p:sldId id="535" r:id="rId8"/>
    <p:sldId id="510" r:id="rId9"/>
    <p:sldId id="511" r:id="rId10"/>
    <p:sldId id="438" r:id="rId11"/>
    <p:sldId id="514" r:id="rId12"/>
    <p:sldId id="515" r:id="rId13"/>
    <p:sldId id="516" r:id="rId14"/>
    <p:sldId id="490" r:id="rId15"/>
    <p:sldId id="539" r:id="rId16"/>
    <p:sldId id="527" r:id="rId17"/>
    <p:sldId id="478" r:id="rId18"/>
    <p:sldId id="483" r:id="rId19"/>
    <p:sldId id="528" r:id="rId20"/>
    <p:sldId id="538" r:id="rId21"/>
    <p:sldId id="522" r:id="rId22"/>
    <p:sldId id="537" r:id="rId23"/>
    <p:sldId id="533" r:id="rId24"/>
    <p:sldId id="499" r:id="rId25"/>
    <p:sldId id="532" r:id="rId26"/>
    <p:sldId id="534" r:id="rId27"/>
    <p:sldId id="387" r:id="rId28"/>
  </p:sldIdLst>
  <p:sldSz cx="9144000" cy="6858000" type="screen4x3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00"/>
    <a:srgbClr val="FFFFCC"/>
    <a:srgbClr val="FF5050"/>
    <a:srgbClr val="FFFF66"/>
    <a:srgbClr val="66CCFF"/>
    <a:srgbClr val="FFFF99"/>
    <a:srgbClr val="FFFFFF"/>
    <a:srgbClr val="23239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93481" autoAdjust="0"/>
  </p:normalViewPr>
  <p:slideViewPr>
    <p:cSldViewPr>
      <p:cViewPr varScale="1">
        <p:scale>
          <a:sx n="82" d="100"/>
          <a:sy n="82" d="100"/>
        </p:scale>
        <p:origin x="135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994" y="-108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BCD1AD-7476-4E93-B13D-D006C90DAD1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61A6D22-8153-4C75-82F7-B1F65DF91EC5}">
      <dgm:prSet phldrT="[文字]" custT="1"/>
      <dgm:spPr/>
      <dgm:t>
        <a:bodyPr/>
        <a:lstStyle/>
        <a:p>
          <a:r>
            <a:rPr lang="zh-TW" altLang="en-US" sz="1600" dirty="0" smtClean="0"/>
            <a:t>編製</a:t>
          </a:r>
          <a:endParaRPr lang="zh-TW" altLang="en-US" sz="1600" dirty="0"/>
        </a:p>
      </dgm:t>
    </dgm:pt>
    <dgm:pt modelId="{7416A10C-0E05-481A-8093-9BACAFD1EF51}" type="parTrans" cxnId="{EE8C3BA4-FF43-4901-9050-AD50A96AAE52}">
      <dgm:prSet/>
      <dgm:spPr/>
      <dgm:t>
        <a:bodyPr/>
        <a:lstStyle/>
        <a:p>
          <a:endParaRPr lang="zh-TW" altLang="en-US"/>
        </a:p>
      </dgm:t>
    </dgm:pt>
    <dgm:pt modelId="{EAEF52D3-4E03-4534-B48B-9DF89324EA5E}" type="sibTrans" cxnId="{EE8C3BA4-FF43-4901-9050-AD50A96AAE52}">
      <dgm:prSet/>
      <dgm:spPr/>
      <dgm:t>
        <a:bodyPr/>
        <a:lstStyle/>
        <a:p>
          <a:endParaRPr lang="zh-TW" altLang="en-US"/>
        </a:p>
      </dgm:t>
    </dgm:pt>
    <dgm:pt modelId="{92558474-5250-4F79-A073-7AE4A575DEA1}">
      <dgm:prSet phldrT="[文字]" custT="1"/>
      <dgm:spPr/>
      <dgm:t>
        <a:bodyPr/>
        <a:lstStyle/>
        <a:p>
          <a:r>
            <a:rPr lang="zh-TW" altLang="en-US" sz="1600" dirty="0" smtClean="0"/>
            <a:t>送審</a:t>
          </a:r>
          <a:endParaRPr lang="zh-TW" altLang="en-US" sz="1600" dirty="0"/>
        </a:p>
      </dgm:t>
    </dgm:pt>
    <dgm:pt modelId="{0F3A051F-3C46-4892-A4D8-C2561DFBF043}" type="parTrans" cxnId="{B5244FBF-1AED-47DD-8D25-2EF5E6A894F9}">
      <dgm:prSet/>
      <dgm:spPr/>
      <dgm:t>
        <a:bodyPr/>
        <a:lstStyle/>
        <a:p>
          <a:endParaRPr lang="zh-TW" altLang="en-US"/>
        </a:p>
      </dgm:t>
    </dgm:pt>
    <dgm:pt modelId="{A21B6AA8-8C82-44DE-B75C-447767E1F75B}" type="sibTrans" cxnId="{B5244FBF-1AED-47DD-8D25-2EF5E6A894F9}">
      <dgm:prSet/>
      <dgm:spPr/>
      <dgm:t>
        <a:bodyPr/>
        <a:lstStyle/>
        <a:p>
          <a:endParaRPr lang="zh-TW" altLang="en-US"/>
        </a:p>
      </dgm:t>
    </dgm:pt>
    <dgm:pt modelId="{33062D98-73A4-4DF7-954B-9A13712BC8C1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函請主計處審核相關報表程式及編製說明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60BD9F1F-4053-476F-B40E-7343CA2C72C8}" type="parTrans" cxnId="{44A56C88-3CE2-46DA-9602-05FB36B76279}">
      <dgm:prSet/>
      <dgm:spPr/>
      <dgm:t>
        <a:bodyPr/>
        <a:lstStyle/>
        <a:p>
          <a:endParaRPr lang="zh-TW" altLang="en-US"/>
        </a:p>
      </dgm:t>
    </dgm:pt>
    <dgm:pt modelId="{122AFA4A-218B-4A8E-9482-4478C46C2B05}" type="sibTrans" cxnId="{44A56C88-3CE2-46DA-9602-05FB36B76279}">
      <dgm:prSet/>
      <dgm:spPr/>
      <dgm:t>
        <a:bodyPr/>
        <a:lstStyle/>
        <a:p>
          <a:endParaRPr lang="zh-TW" altLang="en-US"/>
        </a:p>
      </dgm:t>
    </dgm:pt>
    <dgm:pt modelId="{4534C3F4-0DD3-453C-A20A-C1F36928D46B}">
      <dgm:prSet phldrT="[文字]" custT="1"/>
      <dgm:spPr/>
      <dgm:t>
        <a:bodyPr/>
        <a:lstStyle/>
        <a:p>
          <a:r>
            <a:rPr lang="zh-TW" altLang="en-US" sz="1600" dirty="0" smtClean="0"/>
            <a:t>核定</a:t>
          </a:r>
          <a:endParaRPr lang="zh-TW" altLang="en-US" sz="1600" dirty="0"/>
        </a:p>
      </dgm:t>
    </dgm:pt>
    <dgm:pt modelId="{A544E74E-0BB8-4345-9F80-B19952F41336}" type="parTrans" cxnId="{2D21118C-778D-4EB7-A8B0-80266F809E5A}">
      <dgm:prSet/>
      <dgm:spPr/>
      <dgm:t>
        <a:bodyPr/>
        <a:lstStyle/>
        <a:p>
          <a:endParaRPr lang="zh-TW" altLang="en-US"/>
        </a:p>
      </dgm:t>
    </dgm:pt>
    <dgm:pt modelId="{F516DAB2-8501-46CD-B17F-758BB9C5BB30}" type="sibTrans" cxnId="{2D21118C-778D-4EB7-A8B0-80266F809E5A}">
      <dgm:prSet/>
      <dgm:spPr/>
      <dgm:t>
        <a:bodyPr/>
        <a:lstStyle/>
        <a:p>
          <a:endParaRPr lang="zh-TW" altLang="en-US"/>
        </a:p>
      </dgm:t>
    </dgm:pt>
    <dgm:pt modelId="{C215367C-4074-4006-9C2A-87F4708CA63A}">
      <dgm:prSet phldrT="[文字]" custT="1"/>
      <dgm:spPr/>
      <dgm:t>
        <a:bodyPr/>
        <a:lstStyle/>
        <a:p>
          <a:r>
            <a:rPr lang="zh-TW" altLang="en-US" sz="1200" dirty="0" smtClean="0"/>
            <a:t>定期</a:t>
          </a:r>
          <a:endParaRPr lang="en-US" altLang="zh-TW" sz="1200" dirty="0" smtClean="0"/>
        </a:p>
        <a:p>
          <a:r>
            <a:rPr lang="zh-TW" altLang="en-US" sz="1200" dirty="0" smtClean="0"/>
            <a:t>編報</a:t>
          </a:r>
          <a:endParaRPr lang="en-US" altLang="zh-TW" sz="1200" dirty="0" smtClean="0"/>
        </a:p>
      </dgm:t>
    </dgm:pt>
    <dgm:pt modelId="{B5DFC560-EF8E-4605-918A-2E63CAEFCE74}" type="parTrans" cxnId="{90B9D6EB-DFF9-4753-8554-9696D75E4A2D}">
      <dgm:prSet/>
      <dgm:spPr/>
      <dgm:t>
        <a:bodyPr/>
        <a:lstStyle/>
        <a:p>
          <a:endParaRPr lang="zh-TW" altLang="en-US"/>
        </a:p>
      </dgm:t>
    </dgm:pt>
    <dgm:pt modelId="{F5A982A3-FD8A-4DE7-9A3F-0AA5A4A9FAF4}" type="sibTrans" cxnId="{90B9D6EB-DFF9-4753-8554-9696D75E4A2D}">
      <dgm:prSet/>
      <dgm:spPr/>
      <dgm:t>
        <a:bodyPr/>
        <a:lstStyle/>
        <a:p>
          <a:endParaRPr lang="zh-TW" altLang="en-US"/>
        </a:p>
      </dgm:t>
    </dgm:pt>
    <dgm:pt modelId="{D8DF89A2-DBC1-4B38-8C79-25D17FA3E269}">
      <dgm:prSet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機關定期編報內部報表程式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FBA42D49-FBC8-4E89-B69F-F3A5B0D0F265}" type="parTrans" cxnId="{24DB31A6-A258-4CB1-B147-C5D1796F3689}">
      <dgm:prSet/>
      <dgm:spPr/>
      <dgm:t>
        <a:bodyPr/>
        <a:lstStyle/>
        <a:p>
          <a:endParaRPr lang="zh-TW" altLang="en-US"/>
        </a:p>
      </dgm:t>
    </dgm:pt>
    <dgm:pt modelId="{5F3F83ED-9FA6-4E85-BE06-3840B5F2FE3C}" type="sibTrans" cxnId="{24DB31A6-A258-4CB1-B147-C5D1796F3689}">
      <dgm:prSet/>
      <dgm:spPr/>
      <dgm:t>
        <a:bodyPr/>
        <a:lstStyle/>
        <a:p>
          <a:endParaRPr lang="zh-TW" altLang="en-US"/>
        </a:p>
      </dgm:t>
    </dgm:pt>
    <dgm:pt modelId="{D770865F-9CF8-4735-A2D5-0C4A01D38611}">
      <dgm:prSet custT="1"/>
      <dgm:spPr/>
      <dgm:t>
        <a:bodyPr/>
        <a:lstStyle/>
        <a:p>
          <a:r>
            <a:rPr lang="zh-TW" altLang="en-US" sz="1200" dirty="0" smtClean="0"/>
            <a:t>預告</a:t>
          </a:r>
          <a:endParaRPr lang="en-US" altLang="zh-TW" sz="1200" dirty="0" smtClean="0"/>
        </a:p>
        <a:p>
          <a:r>
            <a:rPr lang="zh-TW" altLang="en-US" sz="1200" dirty="0" smtClean="0"/>
            <a:t>發布</a:t>
          </a:r>
          <a:endParaRPr lang="zh-TW" altLang="en-US" sz="1200" dirty="0"/>
        </a:p>
      </dgm:t>
    </dgm:pt>
    <dgm:pt modelId="{C92B1FA8-ABD0-42B1-BDDB-DE0FCBC1523B}" type="parTrans" cxnId="{C633BAE7-78AF-45D5-A242-8B30EC834650}">
      <dgm:prSet/>
      <dgm:spPr/>
      <dgm:t>
        <a:bodyPr/>
        <a:lstStyle/>
        <a:p>
          <a:endParaRPr lang="zh-TW" altLang="en-US"/>
        </a:p>
      </dgm:t>
    </dgm:pt>
    <dgm:pt modelId="{DA80278C-DCFD-4EEE-AF5B-DCD712842A6B}" type="sibTrans" cxnId="{C633BAE7-78AF-45D5-A242-8B30EC834650}">
      <dgm:prSet/>
      <dgm:spPr/>
      <dgm:t>
        <a:bodyPr/>
        <a:lstStyle/>
        <a:p>
          <a:endParaRPr lang="zh-TW" altLang="en-US"/>
        </a:p>
      </dgm:t>
    </dgm:pt>
    <dgm:pt modelId="{F95AC32F-3B91-473F-97FD-3DE38D91022E}">
      <dgm:prSet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依預告統計發布要點於機關</a:t>
          </a:r>
          <a:r>
            <a:rPr lang="en-US" altLang="zh-TW" dirty="0" smtClean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單位</a:t>
          </a:r>
          <a:r>
            <a:rPr lang="en-US" altLang="zh-TW" dirty="0" smtClean="0">
              <a:latin typeface="標楷體" pitchFamily="65" charset="-120"/>
              <a:ea typeface="標楷體" pitchFamily="65" charset="-120"/>
            </a:rPr>
            <a:t>)</a:t>
          </a:r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預告定期發布統計資料</a:t>
          </a:r>
          <a:endParaRPr lang="zh-TW" altLang="en-US" dirty="0"/>
        </a:p>
      </dgm:t>
    </dgm:pt>
    <dgm:pt modelId="{C34317F1-A3FD-44D9-98E5-DCE37A8B977B}" type="parTrans" cxnId="{B61E1BEC-E672-4CAB-8BDC-42C6D422EBEB}">
      <dgm:prSet/>
      <dgm:spPr/>
      <dgm:t>
        <a:bodyPr/>
        <a:lstStyle/>
        <a:p>
          <a:endParaRPr lang="zh-TW" altLang="en-US"/>
        </a:p>
      </dgm:t>
    </dgm:pt>
    <dgm:pt modelId="{A1E4E47E-277D-47E3-97E1-D2FEC74144EC}" type="sibTrans" cxnId="{B61E1BEC-E672-4CAB-8BDC-42C6D422EBEB}">
      <dgm:prSet/>
      <dgm:spPr/>
      <dgm:t>
        <a:bodyPr/>
        <a:lstStyle/>
        <a:p>
          <a:endParaRPr lang="zh-TW" altLang="en-US"/>
        </a:p>
      </dgm:t>
    </dgm:pt>
    <dgm:pt modelId="{9E60C9AE-209F-45E4-BF83-2871BA89E18C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以府函核定機關增訂報表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CCDA7FED-7E73-4C9E-821E-A3D75C74A029}" type="parTrans" cxnId="{09F3C46D-D19A-4BC3-8968-19C0A2849A53}">
      <dgm:prSet/>
      <dgm:spPr/>
      <dgm:t>
        <a:bodyPr/>
        <a:lstStyle/>
        <a:p>
          <a:endParaRPr lang="zh-TW" altLang="en-US"/>
        </a:p>
      </dgm:t>
    </dgm:pt>
    <dgm:pt modelId="{55523B3B-C2FE-436E-AA10-2166D292D710}" type="sibTrans" cxnId="{09F3C46D-D19A-4BC3-8968-19C0A2849A53}">
      <dgm:prSet/>
      <dgm:spPr/>
      <dgm:t>
        <a:bodyPr/>
        <a:lstStyle/>
        <a:p>
          <a:endParaRPr lang="zh-TW" altLang="en-US"/>
        </a:p>
      </dgm:t>
    </dgm:pt>
    <dgm:pt modelId="{0B82ED82-F118-43E4-810F-79FC952A0F94}">
      <dgm:prSet phldrT="[文字]" custT="1"/>
      <dgm:spPr/>
      <dgm:t>
        <a:bodyPr/>
        <a:lstStyle/>
        <a:p>
          <a:r>
            <a:rPr lang="zh-TW" altLang="en-US" sz="1600" dirty="0" smtClean="0">
              <a:latin typeface="標楷體" pitchFamily="65" charset="-120"/>
              <a:ea typeface="標楷體" pitchFamily="65" charset="-120"/>
            </a:rPr>
            <a:t>業管報表單位依內部報表程式範本編製報表程式及編製說明</a:t>
          </a:r>
          <a:endParaRPr lang="zh-TW" altLang="en-US" sz="1600" dirty="0"/>
        </a:p>
      </dgm:t>
    </dgm:pt>
    <dgm:pt modelId="{D3E85F56-D984-45F3-B3AA-9A18E927D306}" type="parTrans" cxnId="{79F372A0-FC41-4930-A9A8-559D745A58FE}">
      <dgm:prSet/>
      <dgm:spPr/>
      <dgm:t>
        <a:bodyPr/>
        <a:lstStyle/>
        <a:p>
          <a:endParaRPr lang="zh-TW" altLang="en-US"/>
        </a:p>
      </dgm:t>
    </dgm:pt>
    <dgm:pt modelId="{9144E674-7146-41CC-937C-E920575AE317}" type="sibTrans" cxnId="{79F372A0-FC41-4930-A9A8-559D745A58FE}">
      <dgm:prSet/>
      <dgm:spPr/>
      <dgm:t>
        <a:bodyPr/>
        <a:lstStyle/>
        <a:p>
          <a:endParaRPr lang="zh-TW" altLang="en-US"/>
        </a:p>
      </dgm:t>
    </dgm:pt>
    <dgm:pt modelId="{1232924E-E1C2-4BE5-9FEE-4167CAD69364}" type="pres">
      <dgm:prSet presAssocID="{86BCD1AD-7476-4E93-B13D-D006C90DAD1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CCB7902-4318-46DA-A0CC-AA6842DBD1BE}" type="pres">
      <dgm:prSet presAssocID="{161A6D22-8153-4C75-82F7-B1F65DF91EC5}" presName="composite" presStyleCnt="0"/>
      <dgm:spPr/>
    </dgm:pt>
    <dgm:pt modelId="{F46CE9B2-3AD5-4795-B57D-70E09EBF500C}" type="pres">
      <dgm:prSet presAssocID="{161A6D22-8153-4C75-82F7-B1F65DF91EC5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EF4657-F0FD-46EE-9D15-24B5712DDB92}" type="pres">
      <dgm:prSet presAssocID="{161A6D22-8153-4C75-82F7-B1F65DF91EC5}" presName="descendantText" presStyleLbl="alignAcc1" presStyleIdx="0" presStyleCnt="5" custLinFactNeighborX="461" custLinFactNeighborY="-65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CA1A38-D65B-4B56-8250-DEF9A441F17B}" type="pres">
      <dgm:prSet presAssocID="{EAEF52D3-4E03-4534-B48B-9DF89324EA5E}" presName="sp" presStyleCnt="0"/>
      <dgm:spPr/>
    </dgm:pt>
    <dgm:pt modelId="{0BBB4A0A-DFCD-4EC0-9C27-B68374C4E81B}" type="pres">
      <dgm:prSet presAssocID="{92558474-5250-4F79-A073-7AE4A575DEA1}" presName="composite" presStyleCnt="0"/>
      <dgm:spPr/>
    </dgm:pt>
    <dgm:pt modelId="{32671D9A-700F-4166-A2B1-B62EA5CF041E}" type="pres">
      <dgm:prSet presAssocID="{92558474-5250-4F79-A073-7AE4A575DEA1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797C2AC-5892-40B4-BDA8-C0AA6623A989}" type="pres">
      <dgm:prSet presAssocID="{92558474-5250-4F79-A073-7AE4A575DEA1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8C7E4B7-BE60-457E-9D71-B377E626C6AC}" type="pres">
      <dgm:prSet presAssocID="{A21B6AA8-8C82-44DE-B75C-447767E1F75B}" presName="sp" presStyleCnt="0"/>
      <dgm:spPr/>
    </dgm:pt>
    <dgm:pt modelId="{0CC2AA86-AA9C-497D-BA60-EF1436EAF29C}" type="pres">
      <dgm:prSet presAssocID="{4534C3F4-0DD3-453C-A20A-C1F36928D46B}" presName="composite" presStyleCnt="0"/>
      <dgm:spPr/>
    </dgm:pt>
    <dgm:pt modelId="{6E23E78B-2543-42EA-851D-FDAD1FB00D90}" type="pres">
      <dgm:prSet presAssocID="{4534C3F4-0DD3-453C-A20A-C1F36928D46B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88BD6D0-8DE4-4117-A948-66B6ED380561}" type="pres">
      <dgm:prSet presAssocID="{4534C3F4-0DD3-453C-A20A-C1F36928D46B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EA5EB8-CA58-4EC8-B9FA-30E86AA1F116}" type="pres">
      <dgm:prSet presAssocID="{F516DAB2-8501-46CD-B17F-758BB9C5BB30}" presName="sp" presStyleCnt="0"/>
      <dgm:spPr/>
    </dgm:pt>
    <dgm:pt modelId="{6528850D-184A-4D4B-9274-06CD1506B33E}" type="pres">
      <dgm:prSet presAssocID="{C215367C-4074-4006-9C2A-87F4708CA63A}" presName="composite" presStyleCnt="0"/>
      <dgm:spPr/>
    </dgm:pt>
    <dgm:pt modelId="{0D9C312D-5A60-4ECF-ABB1-27C81316080C}" type="pres">
      <dgm:prSet presAssocID="{C215367C-4074-4006-9C2A-87F4708CA63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0937A40-D99C-4208-A136-4B237CEF60AE}" type="pres">
      <dgm:prSet presAssocID="{C215367C-4074-4006-9C2A-87F4708CA63A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690F40-85C7-4314-AD1A-95BDF3920B8C}" type="pres">
      <dgm:prSet presAssocID="{F5A982A3-FD8A-4DE7-9A3F-0AA5A4A9FAF4}" presName="sp" presStyleCnt="0"/>
      <dgm:spPr/>
    </dgm:pt>
    <dgm:pt modelId="{463A161C-AE4F-44EC-95C7-7D8A86F52C60}" type="pres">
      <dgm:prSet presAssocID="{D770865F-9CF8-4735-A2D5-0C4A01D38611}" presName="composite" presStyleCnt="0"/>
      <dgm:spPr/>
    </dgm:pt>
    <dgm:pt modelId="{90A78E47-DC09-4955-ACB3-23BB7D2D1398}" type="pres">
      <dgm:prSet presAssocID="{D770865F-9CF8-4735-A2D5-0C4A01D38611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53B008-98C8-43E7-B567-A81092A5DDFD}" type="pres">
      <dgm:prSet presAssocID="{D770865F-9CF8-4735-A2D5-0C4A01D38611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0A77EB4-D388-4BBD-B476-020200CEBFB9}" type="presOf" srcId="{86BCD1AD-7476-4E93-B13D-D006C90DAD19}" destId="{1232924E-E1C2-4BE5-9FEE-4167CAD69364}" srcOrd="0" destOrd="0" presId="urn:microsoft.com/office/officeart/2005/8/layout/chevron2"/>
    <dgm:cxn modelId="{9CFF5CF5-35E6-45FF-A550-C2E412F5FD66}" type="presOf" srcId="{161A6D22-8153-4C75-82F7-B1F65DF91EC5}" destId="{F46CE9B2-3AD5-4795-B57D-70E09EBF500C}" srcOrd="0" destOrd="0" presId="urn:microsoft.com/office/officeart/2005/8/layout/chevron2"/>
    <dgm:cxn modelId="{BF111D13-1829-43A8-8D48-7CB83D165DF2}" type="presOf" srcId="{D770865F-9CF8-4735-A2D5-0C4A01D38611}" destId="{90A78E47-DC09-4955-ACB3-23BB7D2D1398}" srcOrd="0" destOrd="0" presId="urn:microsoft.com/office/officeart/2005/8/layout/chevron2"/>
    <dgm:cxn modelId="{2D21118C-778D-4EB7-A8B0-80266F809E5A}" srcId="{86BCD1AD-7476-4E93-B13D-D006C90DAD19}" destId="{4534C3F4-0DD3-453C-A20A-C1F36928D46B}" srcOrd="2" destOrd="0" parTransId="{A544E74E-0BB8-4345-9F80-B19952F41336}" sibTransId="{F516DAB2-8501-46CD-B17F-758BB9C5BB30}"/>
    <dgm:cxn modelId="{B61E1BEC-E672-4CAB-8BDC-42C6D422EBEB}" srcId="{D770865F-9CF8-4735-A2D5-0C4A01D38611}" destId="{F95AC32F-3B91-473F-97FD-3DE38D91022E}" srcOrd="0" destOrd="0" parTransId="{C34317F1-A3FD-44D9-98E5-DCE37A8B977B}" sibTransId="{A1E4E47E-277D-47E3-97E1-D2FEC74144EC}"/>
    <dgm:cxn modelId="{D9059C3B-9796-40CD-9FB2-81BDDCB1D2EE}" type="presOf" srcId="{C215367C-4074-4006-9C2A-87F4708CA63A}" destId="{0D9C312D-5A60-4ECF-ABB1-27C81316080C}" srcOrd="0" destOrd="0" presId="urn:microsoft.com/office/officeart/2005/8/layout/chevron2"/>
    <dgm:cxn modelId="{E664AFFB-9351-41CA-9789-A6E0920A10A2}" type="presOf" srcId="{D8DF89A2-DBC1-4B38-8C79-25D17FA3E269}" destId="{00937A40-D99C-4208-A136-4B237CEF60AE}" srcOrd="0" destOrd="0" presId="urn:microsoft.com/office/officeart/2005/8/layout/chevron2"/>
    <dgm:cxn modelId="{56A1BC57-63DF-42CC-8EE5-29B16416670B}" type="presOf" srcId="{0B82ED82-F118-43E4-810F-79FC952A0F94}" destId="{97EF4657-F0FD-46EE-9D15-24B5712DDB92}" srcOrd="0" destOrd="0" presId="urn:microsoft.com/office/officeart/2005/8/layout/chevron2"/>
    <dgm:cxn modelId="{24DB31A6-A258-4CB1-B147-C5D1796F3689}" srcId="{C215367C-4074-4006-9C2A-87F4708CA63A}" destId="{D8DF89A2-DBC1-4B38-8C79-25D17FA3E269}" srcOrd="0" destOrd="0" parTransId="{FBA42D49-FBC8-4E89-B69F-F3A5B0D0F265}" sibTransId="{5F3F83ED-9FA6-4E85-BE06-3840B5F2FE3C}"/>
    <dgm:cxn modelId="{2B8E19B6-6E55-4847-BA44-691FEFFFAFD1}" type="presOf" srcId="{9E60C9AE-209F-45E4-BF83-2871BA89E18C}" destId="{C88BD6D0-8DE4-4117-A948-66B6ED380561}" srcOrd="0" destOrd="0" presId="urn:microsoft.com/office/officeart/2005/8/layout/chevron2"/>
    <dgm:cxn modelId="{13EE7C97-69D7-498A-91AB-D3BFF9652BB9}" type="presOf" srcId="{92558474-5250-4F79-A073-7AE4A575DEA1}" destId="{32671D9A-700F-4166-A2B1-B62EA5CF041E}" srcOrd="0" destOrd="0" presId="urn:microsoft.com/office/officeart/2005/8/layout/chevron2"/>
    <dgm:cxn modelId="{09F3C46D-D19A-4BC3-8968-19C0A2849A53}" srcId="{4534C3F4-0DD3-453C-A20A-C1F36928D46B}" destId="{9E60C9AE-209F-45E4-BF83-2871BA89E18C}" srcOrd="0" destOrd="0" parTransId="{CCDA7FED-7E73-4C9E-821E-A3D75C74A029}" sibTransId="{55523B3B-C2FE-436E-AA10-2166D292D710}"/>
    <dgm:cxn modelId="{0D26456C-CBE1-432B-AA16-3603133CD8EE}" type="presOf" srcId="{33062D98-73A4-4DF7-954B-9A13712BC8C1}" destId="{D797C2AC-5892-40B4-BDA8-C0AA6623A989}" srcOrd="0" destOrd="0" presId="urn:microsoft.com/office/officeart/2005/8/layout/chevron2"/>
    <dgm:cxn modelId="{B5244FBF-1AED-47DD-8D25-2EF5E6A894F9}" srcId="{86BCD1AD-7476-4E93-B13D-D006C90DAD19}" destId="{92558474-5250-4F79-A073-7AE4A575DEA1}" srcOrd="1" destOrd="0" parTransId="{0F3A051F-3C46-4892-A4D8-C2561DFBF043}" sibTransId="{A21B6AA8-8C82-44DE-B75C-447767E1F75B}"/>
    <dgm:cxn modelId="{79F372A0-FC41-4930-A9A8-559D745A58FE}" srcId="{161A6D22-8153-4C75-82F7-B1F65DF91EC5}" destId="{0B82ED82-F118-43E4-810F-79FC952A0F94}" srcOrd="0" destOrd="0" parTransId="{D3E85F56-D984-45F3-B3AA-9A18E927D306}" sibTransId="{9144E674-7146-41CC-937C-E920575AE317}"/>
    <dgm:cxn modelId="{713E8D91-3FD8-45F6-9A06-9A1BA093FAD3}" type="presOf" srcId="{F95AC32F-3B91-473F-97FD-3DE38D91022E}" destId="{8553B008-98C8-43E7-B567-A81092A5DDFD}" srcOrd="0" destOrd="0" presId="urn:microsoft.com/office/officeart/2005/8/layout/chevron2"/>
    <dgm:cxn modelId="{D9B6CEF1-B370-4788-A99E-5A509521303D}" type="presOf" srcId="{4534C3F4-0DD3-453C-A20A-C1F36928D46B}" destId="{6E23E78B-2543-42EA-851D-FDAD1FB00D90}" srcOrd="0" destOrd="0" presId="urn:microsoft.com/office/officeart/2005/8/layout/chevron2"/>
    <dgm:cxn modelId="{C633BAE7-78AF-45D5-A242-8B30EC834650}" srcId="{86BCD1AD-7476-4E93-B13D-D006C90DAD19}" destId="{D770865F-9CF8-4735-A2D5-0C4A01D38611}" srcOrd="4" destOrd="0" parTransId="{C92B1FA8-ABD0-42B1-BDDB-DE0FCBC1523B}" sibTransId="{DA80278C-DCFD-4EEE-AF5B-DCD712842A6B}"/>
    <dgm:cxn modelId="{EE8C3BA4-FF43-4901-9050-AD50A96AAE52}" srcId="{86BCD1AD-7476-4E93-B13D-D006C90DAD19}" destId="{161A6D22-8153-4C75-82F7-B1F65DF91EC5}" srcOrd="0" destOrd="0" parTransId="{7416A10C-0E05-481A-8093-9BACAFD1EF51}" sibTransId="{EAEF52D3-4E03-4534-B48B-9DF89324EA5E}"/>
    <dgm:cxn modelId="{44A56C88-3CE2-46DA-9602-05FB36B76279}" srcId="{92558474-5250-4F79-A073-7AE4A575DEA1}" destId="{33062D98-73A4-4DF7-954B-9A13712BC8C1}" srcOrd="0" destOrd="0" parTransId="{60BD9F1F-4053-476F-B40E-7343CA2C72C8}" sibTransId="{122AFA4A-218B-4A8E-9482-4478C46C2B05}"/>
    <dgm:cxn modelId="{90B9D6EB-DFF9-4753-8554-9696D75E4A2D}" srcId="{86BCD1AD-7476-4E93-B13D-D006C90DAD19}" destId="{C215367C-4074-4006-9C2A-87F4708CA63A}" srcOrd="3" destOrd="0" parTransId="{B5DFC560-EF8E-4605-918A-2E63CAEFCE74}" sibTransId="{F5A982A3-FD8A-4DE7-9A3F-0AA5A4A9FAF4}"/>
    <dgm:cxn modelId="{1C38E786-A701-417B-B137-9ABF232F4AA7}" type="presParOf" srcId="{1232924E-E1C2-4BE5-9FEE-4167CAD69364}" destId="{ACCB7902-4318-46DA-A0CC-AA6842DBD1BE}" srcOrd="0" destOrd="0" presId="urn:microsoft.com/office/officeart/2005/8/layout/chevron2"/>
    <dgm:cxn modelId="{27478C63-BB6B-496E-8697-EC93D53BE557}" type="presParOf" srcId="{ACCB7902-4318-46DA-A0CC-AA6842DBD1BE}" destId="{F46CE9B2-3AD5-4795-B57D-70E09EBF500C}" srcOrd="0" destOrd="0" presId="urn:microsoft.com/office/officeart/2005/8/layout/chevron2"/>
    <dgm:cxn modelId="{232A2B14-FC2F-4362-88E8-79F1F13A01B4}" type="presParOf" srcId="{ACCB7902-4318-46DA-A0CC-AA6842DBD1BE}" destId="{97EF4657-F0FD-46EE-9D15-24B5712DDB92}" srcOrd="1" destOrd="0" presId="urn:microsoft.com/office/officeart/2005/8/layout/chevron2"/>
    <dgm:cxn modelId="{85144E2B-A60C-40B3-844D-70565EFFA813}" type="presParOf" srcId="{1232924E-E1C2-4BE5-9FEE-4167CAD69364}" destId="{99CA1A38-D65B-4B56-8250-DEF9A441F17B}" srcOrd="1" destOrd="0" presId="urn:microsoft.com/office/officeart/2005/8/layout/chevron2"/>
    <dgm:cxn modelId="{1CF03291-725E-4FC7-BF4C-327011A2C6FE}" type="presParOf" srcId="{1232924E-E1C2-4BE5-9FEE-4167CAD69364}" destId="{0BBB4A0A-DFCD-4EC0-9C27-B68374C4E81B}" srcOrd="2" destOrd="0" presId="urn:microsoft.com/office/officeart/2005/8/layout/chevron2"/>
    <dgm:cxn modelId="{C46EF5EB-4151-4375-A76D-885CEA5CCA80}" type="presParOf" srcId="{0BBB4A0A-DFCD-4EC0-9C27-B68374C4E81B}" destId="{32671D9A-700F-4166-A2B1-B62EA5CF041E}" srcOrd="0" destOrd="0" presId="urn:microsoft.com/office/officeart/2005/8/layout/chevron2"/>
    <dgm:cxn modelId="{77723AFB-AED7-432F-B622-629CA989B3CD}" type="presParOf" srcId="{0BBB4A0A-DFCD-4EC0-9C27-B68374C4E81B}" destId="{D797C2AC-5892-40B4-BDA8-C0AA6623A989}" srcOrd="1" destOrd="0" presId="urn:microsoft.com/office/officeart/2005/8/layout/chevron2"/>
    <dgm:cxn modelId="{1034003A-BFFF-4498-AE05-EB3E062D6976}" type="presParOf" srcId="{1232924E-E1C2-4BE5-9FEE-4167CAD69364}" destId="{A8C7E4B7-BE60-457E-9D71-B377E626C6AC}" srcOrd="3" destOrd="0" presId="urn:microsoft.com/office/officeart/2005/8/layout/chevron2"/>
    <dgm:cxn modelId="{B33BF0A8-C015-4674-AFFD-13F45735FD88}" type="presParOf" srcId="{1232924E-E1C2-4BE5-9FEE-4167CAD69364}" destId="{0CC2AA86-AA9C-497D-BA60-EF1436EAF29C}" srcOrd="4" destOrd="0" presId="urn:microsoft.com/office/officeart/2005/8/layout/chevron2"/>
    <dgm:cxn modelId="{68BFE400-5677-4295-978B-CD92FBA5B4C1}" type="presParOf" srcId="{0CC2AA86-AA9C-497D-BA60-EF1436EAF29C}" destId="{6E23E78B-2543-42EA-851D-FDAD1FB00D90}" srcOrd="0" destOrd="0" presId="urn:microsoft.com/office/officeart/2005/8/layout/chevron2"/>
    <dgm:cxn modelId="{1668FCE9-A97F-4F53-B672-4A5132BC6676}" type="presParOf" srcId="{0CC2AA86-AA9C-497D-BA60-EF1436EAF29C}" destId="{C88BD6D0-8DE4-4117-A948-66B6ED380561}" srcOrd="1" destOrd="0" presId="urn:microsoft.com/office/officeart/2005/8/layout/chevron2"/>
    <dgm:cxn modelId="{6149EEB8-E35C-468F-AFB1-433DD48598F1}" type="presParOf" srcId="{1232924E-E1C2-4BE5-9FEE-4167CAD69364}" destId="{25EA5EB8-CA58-4EC8-B9FA-30E86AA1F116}" srcOrd="5" destOrd="0" presId="urn:microsoft.com/office/officeart/2005/8/layout/chevron2"/>
    <dgm:cxn modelId="{2528FFB8-0433-468B-A63B-B22356FD8E52}" type="presParOf" srcId="{1232924E-E1C2-4BE5-9FEE-4167CAD69364}" destId="{6528850D-184A-4D4B-9274-06CD1506B33E}" srcOrd="6" destOrd="0" presId="urn:microsoft.com/office/officeart/2005/8/layout/chevron2"/>
    <dgm:cxn modelId="{922DBF46-CAB2-474A-A244-7CF6EB61D3A0}" type="presParOf" srcId="{6528850D-184A-4D4B-9274-06CD1506B33E}" destId="{0D9C312D-5A60-4ECF-ABB1-27C81316080C}" srcOrd="0" destOrd="0" presId="urn:microsoft.com/office/officeart/2005/8/layout/chevron2"/>
    <dgm:cxn modelId="{79E67F09-1184-4FC0-877B-239C4DFD3D49}" type="presParOf" srcId="{6528850D-184A-4D4B-9274-06CD1506B33E}" destId="{00937A40-D99C-4208-A136-4B237CEF60AE}" srcOrd="1" destOrd="0" presId="urn:microsoft.com/office/officeart/2005/8/layout/chevron2"/>
    <dgm:cxn modelId="{ED3BBF60-5263-4619-9A59-F611D7FD0AD1}" type="presParOf" srcId="{1232924E-E1C2-4BE5-9FEE-4167CAD69364}" destId="{0A690F40-85C7-4314-AD1A-95BDF3920B8C}" srcOrd="7" destOrd="0" presId="urn:microsoft.com/office/officeart/2005/8/layout/chevron2"/>
    <dgm:cxn modelId="{14B3CC52-B9BE-4997-8A23-B9B2AE10875C}" type="presParOf" srcId="{1232924E-E1C2-4BE5-9FEE-4167CAD69364}" destId="{463A161C-AE4F-44EC-95C7-7D8A86F52C60}" srcOrd="8" destOrd="0" presId="urn:microsoft.com/office/officeart/2005/8/layout/chevron2"/>
    <dgm:cxn modelId="{1370BC4F-1E18-4AAC-A621-F18CA77EF7B7}" type="presParOf" srcId="{463A161C-AE4F-44EC-95C7-7D8A86F52C60}" destId="{90A78E47-DC09-4955-ACB3-23BB7D2D1398}" srcOrd="0" destOrd="0" presId="urn:microsoft.com/office/officeart/2005/8/layout/chevron2"/>
    <dgm:cxn modelId="{9019E18B-BD5F-4FF3-B2BD-E31E57114FF5}" type="presParOf" srcId="{463A161C-AE4F-44EC-95C7-7D8A86F52C60}" destId="{8553B008-98C8-43E7-B567-A81092A5DD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D7576F-D40C-44FA-9BEC-9C87BE6A827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44E7E9DD-2B00-40AC-A200-2472222F577D}">
      <dgm:prSet phldrT="[文字]"/>
      <dgm:spPr>
        <a:solidFill>
          <a:srgbClr val="FF99CC"/>
        </a:solidFill>
      </dgm:spPr>
      <dgm:t>
        <a:bodyPr/>
        <a:lstStyle/>
        <a:p>
          <a:r>
            <a:rPr lang="zh-TW" altLang="en-US" b="1" dirty="0" smtClean="0">
              <a:solidFill>
                <a:schemeClr val="tx1"/>
              </a:solidFill>
              <a:latin typeface="標楷體" pitchFamily="65" charset="-120"/>
            </a:rPr>
            <a:t>平時書面審核</a:t>
          </a:r>
          <a:endParaRPr lang="zh-TW" altLang="en-US" dirty="0">
            <a:solidFill>
              <a:schemeClr val="tx1"/>
            </a:solidFill>
          </a:endParaRPr>
        </a:p>
      </dgm:t>
    </dgm:pt>
    <dgm:pt modelId="{12ABE681-1961-4887-9F7B-00C91705DAE1}" type="parTrans" cxnId="{EE0FB5AD-1420-4108-AF47-C90F7E76886B}">
      <dgm:prSet/>
      <dgm:spPr/>
      <dgm:t>
        <a:bodyPr/>
        <a:lstStyle/>
        <a:p>
          <a:endParaRPr lang="zh-TW" altLang="en-US"/>
        </a:p>
      </dgm:t>
    </dgm:pt>
    <dgm:pt modelId="{936535CB-EF07-437E-A56B-AF5C3EB944D5}" type="sibTrans" cxnId="{EE0FB5AD-1420-4108-AF47-C90F7E76886B}">
      <dgm:prSet/>
      <dgm:spPr/>
      <dgm:t>
        <a:bodyPr/>
        <a:lstStyle/>
        <a:p>
          <a:endParaRPr lang="zh-TW" altLang="en-US"/>
        </a:p>
      </dgm:t>
    </dgm:pt>
    <dgm:pt modelId="{3D06C01C-DDB5-4A05-B86E-D1B369D2AF48}">
      <dgm:prSet phldrT="[文字]"/>
      <dgm:spPr>
        <a:solidFill>
          <a:srgbClr val="FFFFCC">
            <a:alpha val="89804"/>
          </a:srgb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全部編表數計</a:t>
          </a:r>
          <a:r>
            <a:rPr lang="en-US" altLang="zh-TW" dirty="0" smtClean="0">
              <a:solidFill>
                <a:srgbClr val="FF505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28</a:t>
          </a:r>
          <a:r>
            <a:rPr lang="zh-TW" altLang="en-US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表</a:t>
          </a:r>
          <a:endParaRPr lang="zh-TW" altLang="en-US" dirty="0"/>
        </a:p>
      </dgm:t>
    </dgm:pt>
    <dgm:pt modelId="{CB7218EB-4059-48C8-A28F-1324C4C03109}" type="parTrans" cxnId="{26D83322-DBA0-4551-B4CC-4D1226D21625}">
      <dgm:prSet/>
      <dgm:spPr/>
      <dgm:t>
        <a:bodyPr/>
        <a:lstStyle/>
        <a:p>
          <a:endParaRPr lang="zh-TW" altLang="en-US"/>
        </a:p>
      </dgm:t>
    </dgm:pt>
    <dgm:pt modelId="{34229E8D-94D8-4645-8371-A97B12BF08F5}" type="sibTrans" cxnId="{26D83322-DBA0-4551-B4CC-4D1226D21625}">
      <dgm:prSet/>
      <dgm:spPr/>
      <dgm:t>
        <a:bodyPr/>
        <a:lstStyle/>
        <a:p>
          <a:endParaRPr lang="zh-TW" altLang="en-US"/>
        </a:p>
      </dgm:t>
    </dgm:pt>
    <dgm:pt modelId="{29EA6DFF-1BFC-42C2-9222-8E89E3AF0F0C}">
      <dgm:prSet phldrT="[文字]"/>
      <dgm:spPr>
        <a:solidFill>
          <a:srgbClr val="00B0F0"/>
        </a:solidFill>
      </dgm:spPr>
      <dgm:t>
        <a:bodyPr/>
        <a:lstStyle/>
        <a:p>
          <a:r>
            <a:rPr lang="zh-TW" altLang="en-US" b="1" dirty="0" smtClean="0">
              <a:solidFill>
                <a:schemeClr val="tx1"/>
              </a:solidFill>
              <a:latin typeface="標楷體" panose="03000509000000000000" pitchFamily="65" charset="-120"/>
            </a:rPr>
            <a:t>定期實地稽核</a:t>
          </a:r>
          <a:endParaRPr lang="zh-TW" altLang="en-US" dirty="0">
            <a:solidFill>
              <a:schemeClr val="tx1"/>
            </a:solidFill>
          </a:endParaRPr>
        </a:p>
      </dgm:t>
    </dgm:pt>
    <dgm:pt modelId="{B929A82B-B359-464B-8DBF-DDDE56FA02EA}" type="parTrans" cxnId="{6D18B6B7-3C07-4A0E-8930-63851B828119}">
      <dgm:prSet/>
      <dgm:spPr/>
      <dgm:t>
        <a:bodyPr/>
        <a:lstStyle/>
        <a:p>
          <a:endParaRPr lang="zh-TW" altLang="en-US"/>
        </a:p>
      </dgm:t>
    </dgm:pt>
    <dgm:pt modelId="{13B47B02-7D51-478E-9E1A-D635E8C75649}" type="sibTrans" cxnId="{6D18B6B7-3C07-4A0E-8930-63851B828119}">
      <dgm:prSet/>
      <dgm:spPr/>
      <dgm:t>
        <a:bodyPr/>
        <a:lstStyle/>
        <a:p>
          <a:endParaRPr lang="zh-TW" altLang="en-US"/>
        </a:p>
      </dgm:t>
    </dgm:pt>
    <dgm:pt modelId="{25EB32A4-E07D-461E-A89C-9497F444025F}">
      <dgm:prSet phldrT="[文字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抽查「澎湖縣空氣中總懸浮微粒及落塵檢驗結果」</a:t>
          </a:r>
          <a:endParaRPr lang="zh-TW" altLang="en-US" dirty="0"/>
        </a:p>
      </dgm:t>
    </dgm:pt>
    <dgm:pt modelId="{4D07A8AC-C73C-4968-9015-1BF4E3918DA0}" type="parTrans" cxnId="{D2CB91C4-AD39-4226-A41F-CE4F62B7452F}">
      <dgm:prSet/>
      <dgm:spPr/>
      <dgm:t>
        <a:bodyPr/>
        <a:lstStyle/>
        <a:p>
          <a:endParaRPr lang="zh-TW" altLang="en-US"/>
        </a:p>
      </dgm:t>
    </dgm:pt>
    <dgm:pt modelId="{382C86CE-C39E-41D7-843B-2E388A1731BB}" type="sibTrans" cxnId="{D2CB91C4-AD39-4226-A41F-CE4F62B7452F}">
      <dgm:prSet/>
      <dgm:spPr/>
      <dgm:t>
        <a:bodyPr/>
        <a:lstStyle/>
        <a:p>
          <a:endParaRPr lang="zh-TW" altLang="en-US"/>
        </a:p>
      </dgm:t>
    </dgm:pt>
    <dgm:pt modelId="{44DEC12D-AC51-4481-8276-08A9764D1C11}">
      <dgm:prSet phldrT="[文字]"/>
      <dgm:spPr>
        <a:solidFill>
          <a:srgbClr val="92D05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b="1" dirty="0" smtClean="0">
              <a:solidFill>
                <a:schemeClr val="tx1"/>
              </a:solidFill>
              <a:latin typeface="標楷體" pitchFamily="65" charset="-120"/>
            </a:rPr>
            <a:t>不定期稽核</a:t>
          </a:r>
          <a:endParaRPr lang="zh-TW" altLang="en-US" dirty="0">
            <a:solidFill>
              <a:schemeClr val="tx1"/>
            </a:solidFill>
          </a:endParaRPr>
        </a:p>
      </dgm:t>
    </dgm:pt>
    <dgm:pt modelId="{DAEA76FC-0D1D-478B-930A-90B94798E094}" type="parTrans" cxnId="{53B39656-09D1-452C-8032-6C9057EF7383}">
      <dgm:prSet/>
      <dgm:spPr/>
      <dgm:t>
        <a:bodyPr/>
        <a:lstStyle/>
        <a:p>
          <a:endParaRPr lang="zh-TW" altLang="en-US"/>
        </a:p>
      </dgm:t>
    </dgm:pt>
    <dgm:pt modelId="{740B44B7-4118-4E95-9DFE-4AF03EEFF3A7}" type="sibTrans" cxnId="{53B39656-09D1-452C-8032-6C9057EF7383}">
      <dgm:prSet/>
      <dgm:spPr/>
      <dgm:t>
        <a:bodyPr/>
        <a:lstStyle/>
        <a:p>
          <a:endParaRPr lang="zh-TW" altLang="en-US"/>
        </a:p>
      </dgm:t>
    </dgm:pt>
    <dgm:pt modelId="{401E4E89-89F2-4556-BDEA-C824DC482FC7}">
      <dgm:prSet phldrT="[文字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「澎湖縣環境影響評估個案監督及處分情形」</a:t>
          </a:r>
          <a:endParaRPr lang="zh-TW" altLang="en-US" dirty="0"/>
        </a:p>
      </dgm:t>
    </dgm:pt>
    <dgm:pt modelId="{47980DEE-548A-45AE-8B0E-0DBA946703F9}" type="parTrans" cxnId="{DE81A0C0-082A-464F-B612-911E3DE3E07A}">
      <dgm:prSet/>
      <dgm:spPr/>
      <dgm:t>
        <a:bodyPr/>
        <a:lstStyle/>
        <a:p>
          <a:endParaRPr lang="zh-TW" altLang="en-US"/>
        </a:p>
      </dgm:t>
    </dgm:pt>
    <dgm:pt modelId="{702362F0-19CA-4473-BF50-841B1CD3039A}" type="sibTrans" cxnId="{DE81A0C0-082A-464F-B612-911E3DE3E07A}">
      <dgm:prSet/>
      <dgm:spPr/>
      <dgm:t>
        <a:bodyPr/>
        <a:lstStyle/>
        <a:p>
          <a:endParaRPr lang="zh-TW" altLang="en-US"/>
        </a:p>
      </dgm:t>
    </dgm:pt>
    <dgm:pt modelId="{B672417E-3AAB-497F-A6C7-E043ADC0A564}">
      <dgm:prSet phldrT="[文字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「飲用水水質抽驗檢驗結果」</a:t>
          </a:r>
          <a:endParaRPr lang="zh-TW" altLang="en-US" dirty="0"/>
        </a:p>
      </dgm:t>
    </dgm:pt>
    <dgm:pt modelId="{D2EBDE9E-C91E-430B-88B9-BF5FF4070B23}" type="parTrans" cxnId="{5B69A2F4-EA58-4FBB-9977-371F231AFE80}">
      <dgm:prSet/>
      <dgm:spPr/>
      <dgm:t>
        <a:bodyPr/>
        <a:lstStyle/>
        <a:p>
          <a:endParaRPr lang="zh-TW" altLang="en-US"/>
        </a:p>
      </dgm:t>
    </dgm:pt>
    <dgm:pt modelId="{ED9BDDEB-C558-4011-9BCC-261B088ABDA9}" type="sibTrans" cxnId="{5B69A2F4-EA58-4FBB-9977-371F231AFE80}">
      <dgm:prSet/>
      <dgm:spPr/>
      <dgm:t>
        <a:bodyPr/>
        <a:lstStyle/>
        <a:p>
          <a:endParaRPr lang="zh-TW" altLang="en-US"/>
        </a:p>
      </dgm:t>
    </dgm:pt>
    <dgm:pt modelId="{20A3DBA5-570F-4667-B315-5F57C4101AB8}">
      <dgm:prSet phldrT="[文字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「澎湖縣執行機關資源回收成果統計</a:t>
          </a:r>
          <a:r>
            <a:rPr lang="zh-TW" altLang="en-US" dirty="0" smtClean="0">
              <a:solidFill>
                <a:schemeClr val="tx1"/>
              </a:solidFill>
              <a:latin typeface="標楷體"/>
              <a:ea typeface="標楷體"/>
            </a:rPr>
            <a:t>」等</a:t>
          </a:r>
          <a:r>
            <a:rPr lang="en-US" altLang="zh-TW" dirty="0" smtClean="0">
              <a:solidFill>
                <a:srgbClr val="FF5050"/>
              </a:solidFill>
              <a:latin typeface="標楷體"/>
              <a:ea typeface="標楷體"/>
            </a:rPr>
            <a:t>3</a:t>
          </a:r>
          <a:r>
            <a:rPr lang="zh-TW" altLang="en-US" dirty="0" smtClean="0">
              <a:solidFill>
                <a:schemeClr val="tx1"/>
              </a:solidFill>
              <a:latin typeface="標楷體"/>
              <a:ea typeface="標楷體"/>
            </a:rPr>
            <a:t>表</a:t>
          </a:r>
          <a:endParaRPr lang="zh-TW" altLang="en-US" dirty="0"/>
        </a:p>
      </dgm:t>
    </dgm:pt>
    <dgm:pt modelId="{719ECD60-37AB-476C-8C2A-78491EE2BA21}" type="parTrans" cxnId="{2E444397-DADA-4A2E-92EB-24342257CAFA}">
      <dgm:prSet/>
      <dgm:spPr/>
      <dgm:t>
        <a:bodyPr/>
        <a:lstStyle/>
        <a:p>
          <a:endParaRPr lang="zh-TW" altLang="en-US"/>
        </a:p>
      </dgm:t>
    </dgm:pt>
    <dgm:pt modelId="{737F214D-1146-4E81-9F61-2C99BA8BEC57}" type="sibTrans" cxnId="{2E444397-DADA-4A2E-92EB-24342257CAFA}">
      <dgm:prSet/>
      <dgm:spPr/>
      <dgm:t>
        <a:bodyPr/>
        <a:lstStyle/>
        <a:p>
          <a:endParaRPr lang="zh-TW" altLang="en-US"/>
        </a:p>
      </dgm:t>
    </dgm:pt>
    <dgm:pt modelId="{4BC35C3C-D94C-426C-B692-D60BCA33C61C}">
      <dgm:prSet phldrT="[文字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「澎湖縣</a:t>
          </a:r>
          <a:r>
            <a: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市</a:t>
          </a:r>
          <a:r>
            <a: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)</a:t>
          </a:r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環境檢驗樣品分類統計」</a:t>
          </a:r>
          <a:endParaRPr lang="zh-TW" altLang="en-US" dirty="0"/>
        </a:p>
      </dgm:t>
    </dgm:pt>
    <dgm:pt modelId="{0A5E4302-AFA5-4E9F-8A56-90526F0CD42B}" type="parTrans" cxnId="{5B10AB27-889C-4B53-8F15-B2CDDEB7763F}">
      <dgm:prSet/>
      <dgm:spPr/>
      <dgm:t>
        <a:bodyPr/>
        <a:lstStyle/>
        <a:p>
          <a:endParaRPr lang="zh-TW" altLang="en-US"/>
        </a:p>
      </dgm:t>
    </dgm:pt>
    <dgm:pt modelId="{7F02361D-802E-4572-B3D5-6F28B3C29104}" type="sibTrans" cxnId="{5B10AB27-889C-4B53-8F15-B2CDDEB7763F}">
      <dgm:prSet/>
      <dgm:spPr/>
      <dgm:t>
        <a:bodyPr/>
        <a:lstStyle/>
        <a:p>
          <a:endParaRPr lang="zh-TW" altLang="en-US"/>
        </a:p>
      </dgm:t>
    </dgm:pt>
    <dgm:pt modelId="{E5F76EF0-5622-4DEA-AD44-631A4637AE64}">
      <dgm:prSet phldrT="[文字]"/>
      <dgm:spPr>
        <a:solidFill>
          <a:srgbClr val="FFFFCC">
            <a:alpha val="90000"/>
          </a:srgb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「澎湖縣一般垃圾及廚餘清理狀況表</a:t>
          </a:r>
          <a:r>
            <a:rPr lang="zh-TW" altLang="en-US" dirty="0" smtClean="0">
              <a:solidFill>
                <a:schemeClr val="tx1"/>
              </a:solidFill>
              <a:latin typeface="標楷體"/>
              <a:ea typeface="標楷體"/>
            </a:rPr>
            <a:t>」等</a:t>
          </a:r>
          <a:r>
            <a:rPr lang="en-US" altLang="zh-TW" dirty="0" smtClean="0">
              <a:solidFill>
                <a:srgbClr val="FF5050"/>
              </a:solidFill>
              <a:latin typeface="標楷體"/>
              <a:ea typeface="標楷體"/>
            </a:rPr>
            <a:t>3</a:t>
          </a:r>
          <a:r>
            <a:rPr lang="zh-TW" altLang="en-US" dirty="0" smtClean="0">
              <a:solidFill>
                <a:schemeClr val="tx1"/>
              </a:solidFill>
              <a:latin typeface="標楷體"/>
              <a:ea typeface="標楷體"/>
            </a:rPr>
            <a:t>表</a:t>
          </a:r>
          <a:endParaRPr lang="zh-TW" altLang="en-US" dirty="0"/>
        </a:p>
      </dgm:t>
    </dgm:pt>
    <dgm:pt modelId="{499372E4-DB0A-442A-8238-77B6B89DBD55}" type="parTrans" cxnId="{59043E5F-8C0C-4121-9AA6-A7DEE6FE7DBE}">
      <dgm:prSet/>
      <dgm:spPr/>
      <dgm:t>
        <a:bodyPr/>
        <a:lstStyle/>
        <a:p>
          <a:endParaRPr lang="zh-TW" altLang="en-US"/>
        </a:p>
      </dgm:t>
    </dgm:pt>
    <dgm:pt modelId="{5ABF4653-7AA3-48AA-B7D0-BA4056B1A122}" type="sibTrans" cxnId="{59043E5F-8C0C-4121-9AA6-A7DEE6FE7DBE}">
      <dgm:prSet/>
      <dgm:spPr/>
      <dgm:t>
        <a:bodyPr/>
        <a:lstStyle/>
        <a:p>
          <a:endParaRPr lang="zh-TW" altLang="en-US"/>
        </a:p>
      </dgm:t>
    </dgm:pt>
    <dgm:pt modelId="{96963375-ECC2-4321-B3BA-CCE1762466D7}" type="pres">
      <dgm:prSet presAssocID="{49D7576F-D40C-44FA-9BEC-9C87BE6A82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9ED2C25-EE1D-4EDC-99A0-A2331F37A91B}" type="pres">
      <dgm:prSet presAssocID="{44E7E9DD-2B00-40AC-A200-2472222F577D}" presName="composite" presStyleCnt="0"/>
      <dgm:spPr/>
    </dgm:pt>
    <dgm:pt modelId="{B1784745-90D6-4B27-B50B-AB5925FA1A7B}" type="pres">
      <dgm:prSet presAssocID="{44E7E9DD-2B00-40AC-A200-2472222F577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04BC4D-4650-4F25-A894-19947638BE6F}" type="pres">
      <dgm:prSet presAssocID="{44E7E9DD-2B00-40AC-A200-2472222F577D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18679AB-3231-487E-B878-5D28CA976A00}" type="pres">
      <dgm:prSet presAssocID="{936535CB-EF07-437E-A56B-AF5C3EB944D5}" presName="space" presStyleCnt="0"/>
      <dgm:spPr/>
    </dgm:pt>
    <dgm:pt modelId="{0FE7FF7E-0BF8-466F-BB4E-F5936C99DF8B}" type="pres">
      <dgm:prSet presAssocID="{29EA6DFF-1BFC-42C2-9222-8E89E3AF0F0C}" presName="composite" presStyleCnt="0"/>
      <dgm:spPr/>
    </dgm:pt>
    <dgm:pt modelId="{62CA114E-0807-4BB5-A43F-82F98E946647}" type="pres">
      <dgm:prSet presAssocID="{29EA6DFF-1BFC-42C2-9222-8E89E3AF0F0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3ED5E5D-0E86-4981-ADBB-CC0996DE7910}" type="pres">
      <dgm:prSet presAssocID="{29EA6DFF-1BFC-42C2-9222-8E89E3AF0F0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48B633C-1488-40DF-8EFD-3C83ACD69B68}" type="pres">
      <dgm:prSet presAssocID="{13B47B02-7D51-478E-9E1A-D635E8C75649}" presName="space" presStyleCnt="0"/>
      <dgm:spPr/>
    </dgm:pt>
    <dgm:pt modelId="{D02ED4B1-579A-44E2-ABCE-1786175A55AF}" type="pres">
      <dgm:prSet presAssocID="{44DEC12D-AC51-4481-8276-08A9764D1C11}" presName="composite" presStyleCnt="0"/>
      <dgm:spPr/>
    </dgm:pt>
    <dgm:pt modelId="{0A55A944-C6AD-444C-AA9B-D6EED74021B9}" type="pres">
      <dgm:prSet presAssocID="{44DEC12D-AC51-4481-8276-08A9764D1C11}" presName="parTx" presStyleLbl="alignNode1" presStyleIdx="2" presStyleCnt="3" custLinFactNeighborX="1164" custLinFactNeighborY="-41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12ED1D0-AA75-4848-8A9D-A174EC1C7AAE}" type="pres">
      <dgm:prSet presAssocID="{44DEC12D-AC51-4481-8276-08A9764D1C11}" presName="desTx" presStyleLbl="alignAccFollowNode1" presStyleIdx="2" presStyleCnt="3" custLinFactNeighborX="1164" custLinFactNeighborY="-16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E5782CD-9956-44E1-B51D-B4F7F98EFDD9}" type="presOf" srcId="{E5F76EF0-5622-4DEA-AD44-631A4637AE64}" destId="{012ED1D0-AA75-4848-8A9D-A174EC1C7AAE}" srcOrd="0" destOrd="2" presId="urn:microsoft.com/office/officeart/2005/8/layout/hList1"/>
    <dgm:cxn modelId="{DE81A0C0-082A-464F-B612-911E3DE3E07A}" srcId="{44DEC12D-AC51-4481-8276-08A9764D1C11}" destId="{401E4E89-89F2-4556-BDEA-C824DC482FC7}" srcOrd="0" destOrd="0" parTransId="{47980DEE-548A-45AE-8B0E-0DBA946703F9}" sibTransId="{702362F0-19CA-4473-BF50-841B1CD3039A}"/>
    <dgm:cxn modelId="{F4F3F89D-6454-4A66-9801-900095170AE2}" type="presOf" srcId="{20A3DBA5-570F-4667-B315-5F57C4101AB8}" destId="{53ED5E5D-0E86-4981-ADBB-CC0996DE7910}" srcOrd="0" destOrd="2" presId="urn:microsoft.com/office/officeart/2005/8/layout/hList1"/>
    <dgm:cxn modelId="{53B39656-09D1-452C-8032-6C9057EF7383}" srcId="{49D7576F-D40C-44FA-9BEC-9C87BE6A8274}" destId="{44DEC12D-AC51-4481-8276-08A9764D1C11}" srcOrd="2" destOrd="0" parTransId="{DAEA76FC-0D1D-478B-930A-90B94798E094}" sibTransId="{740B44B7-4118-4E95-9DFE-4AF03EEFF3A7}"/>
    <dgm:cxn modelId="{5050C662-1510-4DB9-8EE4-577BF9C20990}" type="presOf" srcId="{44E7E9DD-2B00-40AC-A200-2472222F577D}" destId="{B1784745-90D6-4B27-B50B-AB5925FA1A7B}" srcOrd="0" destOrd="0" presId="urn:microsoft.com/office/officeart/2005/8/layout/hList1"/>
    <dgm:cxn modelId="{59043E5F-8C0C-4121-9AA6-A7DEE6FE7DBE}" srcId="{44DEC12D-AC51-4481-8276-08A9764D1C11}" destId="{E5F76EF0-5622-4DEA-AD44-631A4637AE64}" srcOrd="2" destOrd="0" parTransId="{499372E4-DB0A-442A-8238-77B6B89DBD55}" sibTransId="{5ABF4653-7AA3-48AA-B7D0-BA4056B1A122}"/>
    <dgm:cxn modelId="{1A3F76FC-6DDD-4EC4-A1C6-1DAB2865866C}" type="presOf" srcId="{29EA6DFF-1BFC-42C2-9222-8E89E3AF0F0C}" destId="{62CA114E-0807-4BB5-A43F-82F98E946647}" srcOrd="0" destOrd="0" presId="urn:microsoft.com/office/officeart/2005/8/layout/hList1"/>
    <dgm:cxn modelId="{029EBB75-EE40-4761-A9A7-A6C7586C694C}" type="presOf" srcId="{3D06C01C-DDB5-4A05-B86E-D1B369D2AF48}" destId="{CF04BC4D-4650-4F25-A894-19947638BE6F}" srcOrd="0" destOrd="0" presId="urn:microsoft.com/office/officeart/2005/8/layout/hList1"/>
    <dgm:cxn modelId="{26D83322-DBA0-4551-B4CC-4D1226D21625}" srcId="{44E7E9DD-2B00-40AC-A200-2472222F577D}" destId="{3D06C01C-DDB5-4A05-B86E-D1B369D2AF48}" srcOrd="0" destOrd="0" parTransId="{CB7218EB-4059-48C8-A28F-1324C4C03109}" sibTransId="{34229E8D-94D8-4645-8371-A97B12BF08F5}"/>
    <dgm:cxn modelId="{024682D5-7485-409D-8AE2-B05BEB22AF54}" type="presOf" srcId="{401E4E89-89F2-4556-BDEA-C824DC482FC7}" destId="{012ED1D0-AA75-4848-8A9D-A174EC1C7AAE}" srcOrd="0" destOrd="0" presId="urn:microsoft.com/office/officeart/2005/8/layout/hList1"/>
    <dgm:cxn modelId="{203D8AC9-8820-47FE-8B8A-95A37A0FA096}" type="presOf" srcId="{4BC35C3C-D94C-426C-B692-D60BCA33C61C}" destId="{012ED1D0-AA75-4848-8A9D-A174EC1C7AAE}" srcOrd="0" destOrd="1" presId="urn:microsoft.com/office/officeart/2005/8/layout/hList1"/>
    <dgm:cxn modelId="{5B10AB27-889C-4B53-8F15-B2CDDEB7763F}" srcId="{44DEC12D-AC51-4481-8276-08A9764D1C11}" destId="{4BC35C3C-D94C-426C-B692-D60BCA33C61C}" srcOrd="1" destOrd="0" parTransId="{0A5E4302-AFA5-4E9F-8A56-90526F0CD42B}" sibTransId="{7F02361D-802E-4572-B3D5-6F28B3C29104}"/>
    <dgm:cxn modelId="{43432AC9-6FB7-407B-8FF3-D955BD37DB06}" type="presOf" srcId="{49D7576F-D40C-44FA-9BEC-9C87BE6A8274}" destId="{96963375-ECC2-4321-B3BA-CCE1762466D7}" srcOrd="0" destOrd="0" presId="urn:microsoft.com/office/officeart/2005/8/layout/hList1"/>
    <dgm:cxn modelId="{23730D17-5225-49DA-B3E5-46D9B58E883C}" type="presOf" srcId="{B672417E-3AAB-497F-A6C7-E043ADC0A564}" destId="{53ED5E5D-0E86-4981-ADBB-CC0996DE7910}" srcOrd="0" destOrd="1" presId="urn:microsoft.com/office/officeart/2005/8/layout/hList1"/>
    <dgm:cxn modelId="{2E444397-DADA-4A2E-92EB-24342257CAFA}" srcId="{29EA6DFF-1BFC-42C2-9222-8E89E3AF0F0C}" destId="{20A3DBA5-570F-4667-B315-5F57C4101AB8}" srcOrd="2" destOrd="0" parTransId="{719ECD60-37AB-476C-8C2A-78491EE2BA21}" sibTransId="{737F214D-1146-4E81-9F61-2C99BA8BEC57}"/>
    <dgm:cxn modelId="{165D229E-DF60-4242-8124-7DA1DA9B4B0D}" type="presOf" srcId="{44DEC12D-AC51-4481-8276-08A9764D1C11}" destId="{0A55A944-C6AD-444C-AA9B-D6EED74021B9}" srcOrd="0" destOrd="0" presId="urn:microsoft.com/office/officeart/2005/8/layout/hList1"/>
    <dgm:cxn modelId="{D2CB91C4-AD39-4226-A41F-CE4F62B7452F}" srcId="{29EA6DFF-1BFC-42C2-9222-8E89E3AF0F0C}" destId="{25EB32A4-E07D-461E-A89C-9497F444025F}" srcOrd="0" destOrd="0" parTransId="{4D07A8AC-C73C-4968-9015-1BF4E3918DA0}" sibTransId="{382C86CE-C39E-41D7-843B-2E388A1731BB}"/>
    <dgm:cxn modelId="{EE0FB5AD-1420-4108-AF47-C90F7E76886B}" srcId="{49D7576F-D40C-44FA-9BEC-9C87BE6A8274}" destId="{44E7E9DD-2B00-40AC-A200-2472222F577D}" srcOrd="0" destOrd="0" parTransId="{12ABE681-1961-4887-9F7B-00C91705DAE1}" sibTransId="{936535CB-EF07-437E-A56B-AF5C3EB944D5}"/>
    <dgm:cxn modelId="{5B69A2F4-EA58-4FBB-9977-371F231AFE80}" srcId="{29EA6DFF-1BFC-42C2-9222-8E89E3AF0F0C}" destId="{B672417E-3AAB-497F-A6C7-E043ADC0A564}" srcOrd="1" destOrd="0" parTransId="{D2EBDE9E-C91E-430B-88B9-BF5FF4070B23}" sibTransId="{ED9BDDEB-C558-4011-9BCC-261B088ABDA9}"/>
    <dgm:cxn modelId="{68144EA4-92A8-4D05-8342-43BCDA7F8661}" type="presOf" srcId="{25EB32A4-E07D-461E-A89C-9497F444025F}" destId="{53ED5E5D-0E86-4981-ADBB-CC0996DE7910}" srcOrd="0" destOrd="0" presId="urn:microsoft.com/office/officeart/2005/8/layout/hList1"/>
    <dgm:cxn modelId="{6D18B6B7-3C07-4A0E-8930-63851B828119}" srcId="{49D7576F-D40C-44FA-9BEC-9C87BE6A8274}" destId="{29EA6DFF-1BFC-42C2-9222-8E89E3AF0F0C}" srcOrd="1" destOrd="0" parTransId="{B929A82B-B359-464B-8DBF-DDDE56FA02EA}" sibTransId="{13B47B02-7D51-478E-9E1A-D635E8C75649}"/>
    <dgm:cxn modelId="{BA375182-A6A8-4426-A8AD-196A1CC135D2}" type="presParOf" srcId="{96963375-ECC2-4321-B3BA-CCE1762466D7}" destId="{A9ED2C25-EE1D-4EDC-99A0-A2331F37A91B}" srcOrd="0" destOrd="0" presId="urn:microsoft.com/office/officeart/2005/8/layout/hList1"/>
    <dgm:cxn modelId="{7CF5CA09-6AB2-4D30-A5F2-EFF336BCDB7B}" type="presParOf" srcId="{A9ED2C25-EE1D-4EDC-99A0-A2331F37A91B}" destId="{B1784745-90D6-4B27-B50B-AB5925FA1A7B}" srcOrd="0" destOrd="0" presId="urn:microsoft.com/office/officeart/2005/8/layout/hList1"/>
    <dgm:cxn modelId="{3F64590E-C7B8-4852-8A23-29F0B1DDDBA6}" type="presParOf" srcId="{A9ED2C25-EE1D-4EDC-99A0-A2331F37A91B}" destId="{CF04BC4D-4650-4F25-A894-19947638BE6F}" srcOrd="1" destOrd="0" presId="urn:microsoft.com/office/officeart/2005/8/layout/hList1"/>
    <dgm:cxn modelId="{CA473CCF-C8AC-445F-9053-95B8A0BD0A4B}" type="presParOf" srcId="{96963375-ECC2-4321-B3BA-CCE1762466D7}" destId="{118679AB-3231-487E-B878-5D28CA976A00}" srcOrd="1" destOrd="0" presId="urn:microsoft.com/office/officeart/2005/8/layout/hList1"/>
    <dgm:cxn modelId="{E2E234C5-D2D1-4028-9886-4783956480D3}" type="presParOf" srcId="{96963375-ECC2-4321-B3BA-CCE1762466D7}" destId="{0FE7FF7E-0BF8-466F-BB4E-F5936C99DF8B}" srcOrd="2" destOrd="0" presId="urn:microsoft.com/office/officeart/2005/8/layout/hList1"/>
    <dgm:cxn modelId="{8CB37E1E-6A43-48CE-A997-0FED987A9E19}" type="presParOf" srcId="{0FE7FF7E-0BF8-466F-BB4E-F5936C99DF8B}" destId="{62CA114E-0807-4BB5-A43F-82F98E946647}" srcOrd="0" destOrd="0" presId="urn:microsoft.com/office/officeart/2005/8/layout/hList1"/>
    <dgm:cxn modelId="{C9883C5C-A702-44E1-86A1-F18699580549}" type="presParOf" srcId="{0FE7FF7E-0BF8-466F-BB4E-F5936C99DF8B}" destId="{53ED5E5D-0E86-4981-ADBB-CC0996DE7910}" srcOrd="1" destOrd="0" presId="urn:microsoft.com/office/officeart/2005/8/layout/hList1"/>
    <dgm:cxn modelId="{4491F23E-E3D1-4FBC-B9F8-3EF56EDCAB39}" type="presParOf" srcId="{96963375-ECC2-4321-B3BA-CCE1762466D7}" destId="{048B633C-1488-40DF-8EFD-3C83ACD69B68}" srcOrd="3" destOrd="0" presId="urn:microsoft.com/office/officeart/2005/8/layout/hList1"/>
    <dgm:cxn modelId="{EFA6383A-7414-45C4-B76F-1D61F03C1888}" type="presParOf" srcId="{96963375-ECC2-4321-B3BA-CCE1762466D7}" destId="{D02ED4B1-579A-44E2-ABCE-1786175A55AF}" srcOrd="4" destOrd="0" presId="urn:microsoft.com/office/officeart/2005/8/layout/hList1"/>
    <dgm:cxn modelId="{254D5979-5E0B-4F91-9D7D-7976899FF293}" type="presParOf" srcId="{D02ED4B1-579A-44E2-ABCE-1786175A55AF}" destId="{0A55A944-C6AD-444C-AA9B-D6EED74021B9}" srcOrd="0" destOrd="0" presId="urn:microsoft.com/office/officeart/2005/8/layout/hList1"/>
    <dgm:cxn modelId="{F5D679CD-EC29-4C0A-A4F1-E731D85B677D}" type="presParOf" srcId="{D02ED4B1-579A-44E2-ABCE-1786175A55AF}" destId="{012ED1D0-AA75-4848-8A9D-A174EC1C7AA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F11B8A-558C-45AD-A74A-BDD0908DDD0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5ADAE36-C79B-4527-8DA6-92612952FFA0}">
      <dgm:prSet phldrT="[文字]" custT="1"/>
      <dgm:spPr>
        <a:solidFill>
          <a:srgbClr val="FFC000"/>
        </a:solidFill>
      </dgm:spPr>
      <dgm:t>
        <a:bodyPr/>
        <a:lstStyle/>
        <a:p>
          <a:r>
            <a:rPr lang="zh-TW" altLang="en-US" sz="2800" b="0" u="none" dirty="0" smtClean="0">
              <a:solidFill>
                <a:schemeClr val="tx1"/>
              </a:solidFill>
            </a:rPr>
            <a:t>平時書面</a:t>
          </a:r>
          <a:endParaRPr lang="zh-TW" altLang="en-US" sz="2800" b="0" u="none" dirty="0">
            <a:solidFill>
              <a:schemeClr val="tx1"/>
            </a:solidFill>
          </a:endParaRPr>
        </a:p>
      </dgm:t>
    </dgm:pt>
    <dgm:pt modelId="{CEF0C129-B5DF-400A-9FC1-A12EC931057E}" type="parTrans" cxnId="{F785FEC2-D7C2-4684-935A-F5312FB74736}">
      <dgm:prSet/>
      <dgm:spPr/>
      <dgm:t>
        <a:bodyPr/>
        <a:lstStyle/>
        <a:p>
          <a:endParaRPr lang="zh-TW" altLang="en-US"/>
        </a:p>
      </dgm:t>
    </dgm:pt>
    <dgm:pt modelId="{A5EE9BF3-868B-46C1-A59C-EE4AD0648CB5}" type="sibTrans" cxnId="{F785FEC2-D7C2-4684-935A-F5312FB74736}">
      <dgm:prSet/>
      <dgm:spPr/>
      <dgm:t>
        <a:bodyPr/>
        <a:lstStyle/>
        <a:p>
          <a:endParaRPr lang="zh-TW" altLang="en-US"/>
        </a:p>
      </dgm:t>
    </dgm:pt>
    <dgm:pt modelId="{D54B44C1-6626-4874-97F6-7DCEC07EB9C5}">
      <dgm:prSet phldrT="[文字]"/>
      <dgm:spPr/>
      <dgm:t>
        <a:bodyPr anchor="t"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dirty="0" smtClean="0">
              <a:latin typeface="標楷體" pitchFamily="65" charset="-120"/>
              <a:ea typeface="+mn-ea"/>
            </a:rPr>
            <a:t>編報總表數</a:t>
          </a:r>
          <a:r>
            <a:rPr lang="en-US" altLang="zh-TW" dirty="0" smtClean="0">
              <a:solidFill>
                <a:srgbClr val="0070C0"/>
              </a:solidFill>
              <a:latin typeface="標楷體" pitchFamily="65" charset="-120"/>
              <a:ea typeface="+mn-ea"/>
            </a:rPr>
            <a:t>26</a:t>
          </a:r>
          <a:r>
            <a:rPr lang="zh-TW" altLang="en-US" dirty="0" smtClean="0">
              <a:latin typeface="標楷體" pitchFamily="65" charset="-120"/>
              <a:ea typeface="+mn-ea"/>
            </a:rPr>
            <a:t>表</a:t>
          </a:r>
          <a:r>
            <a:rPr lang="zh-TW" altLang="en-US" dirty="0" smtClean="0">
              <a:latin typeface="標楷體" pitchFamily="65" charset="-120"/>
              <a:ea typeface="+mn-ea"/>
            </a:rPr>
            <a:t>符合規定</a:t>
          </a:r>
          <a:endParaRPr lang="zh-TW" altLang="en-US" dirty="0" smtClean="0"/>
        </a:p>
      </dgm:t>
    </dgm:pt>
    <dgm:pt modelId="{30CDE3DF-8EA3-401F-8A56-45418F3DAEAC}" type="parTrans" cxnId="{0F56488D-A67E-4E73-A17B-7AB67D921219}">
      <dgm:prSet/>
      <dgm:spPr/>
      <dgm:t>
        <a:bodyPr/>
        <a:lstStyle/>
        <a:p>
          <a:endParaRPr lang="zh-TW" altLang="en-US"/>
        </a:p>
      </dgm:t>
    </dgm:pt>
    <dgm:pt modelId="{EA7BB53F-915E-432A-85C9-C62BFFD02B3C}" type="sibTrans" cxnId="{0F56488D-A67E-4E73-A17B-7AB67D921219}">
      <dgm:prSet/>
      <dgm:spPr/>
      <dgm:t>
        <a:bodyPr/>
        <a:lstStyle/>
        <a:p>
          <a:endParaRPr lang="zh-TW" altLang="en-US"/>
        </a:p>
      </dgm:t>
    </dgm:pt>
    <dgm:pt modelId="{FFB0FF3B-D5AB-4022-9A47-F8D2E95A0071}">
      <dgm:prSet phldrT="[文字]" custT="1"/>
      <dgm:spPr>
        <a:solidFill>
          <a:srgbClr val="92D050"/>
        </a:solidFill>
      </dgm:spPr>
      <dgm:t>
        <a:bodyPr/>
        <a:lstStyle/>
        <a:p>
          <a:r>
            <a:rPr lang="zh-TW" altLang="en-US" sz="2800" u="none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定期</a:t>
          </a:r>
          <a:endParaRPr lang="zh-TW" altLang="en-US" sz="2800" u="none" dirty="0">
            <a:solidFill>
              <a:schemeClr val="tx1"/>
            </a:solidFill>
          </a:endParaRPr>
        </a:p>
      </dgm:t>
    </dgm:pt>
    <dgm:pt modelId="{FDC0076A-F545-45DF-893B-DFBD08A255C2}" type="parTrans" cxnId="{D03DC3EE-C1CD-4995-B446-34D50BDA0AAA}">
      <dgm:prSet/>
      <dgm:spPr/>
      <dgm:t>
        <a:bodyPr/>
        <a:lstStyle/>
        <a:p>
          <a:endParaRPr lang="zh-TW" altLang="en-US"/>
        </a:p>
      </dgm:t>
    </dgm:pt>
    <dgm:pt modelId="{334094F5-F891-4FEF-8B03-BCF4DF4675B1}" type="sibTrans" cxnId="{D03DC3EE-C1CD-4995-B446-34D50BDA0AAA}">
      <dgm:prSet/>
      <dgm:spPr/>
      <dgm:t>
        <a:bodyPr/>
        <a:lstStyle/>
        <a:p>
          <a:endParaRPr lang="zh-TW" altLang="en-US"/>
        </a:p>
      </dgm:t>
    </dgm:pt>
    <dgm:pt modelId="{5A8CA5D2-BE67-444F-9A18-316181F9D272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抽核</a:t>
          </a:r>
          <a:r>
            <a: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3</a:t>
          </a:r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張表，均符合規定</a:t>
          </a:r>
          <a:endParaRPr lang="zh-TW" altLang="en-US" dirty="0"/>
        </a:p>
      </dgm:t>
    </dgm:pt>
    <dgm:pt modelId="{47F1D9D2-4198-4433-BCB7-487CBF088745}" type="parTrans" cxnId="{CADB8549-74D1-4A19-BBBB-6959BD520E09}">
      <dgm:prSet/>
      <dgm:spPr/>
      <dgm:t>
        <a:bodyPr/>
        <a:lstStyle/>
        <a:p>
          <a:endParaRPr lang="zh-TW" altLang="en-US"/>
        </a:p>
      </dgm:t>
    </dgm:pt>
    <dgm:pt modelId="{3E1DB926-EE3E-4156-B3E7-B096F7D93F84}" type="sibTrans" cxnId="{CADB8549-74D1-4A19-BBBB-6959BD520E09}">
      <dgm:prSet/>
      <dgm:spPr/>
      <dgm:t>
        <a:bodyPr/>
        <a:lstStyle/>
        <a:p>
          <a:endParaRPr lang="zh-TW" altLang="en-US"/>
        </a:p>
      </dgm:t>
    </dgm:pt>
    <dgm:pt modelId="{05C3AE0F-9B3C-4526-9323-B70D7B22E616}">
      <dgm:prSet phldrT="[文字]" custT="1"/>
      <dgm:spPr>
        <a:solidFill>
          <a:srgbClr val="00B0F0"/>
        </a:solidFill>
      </dgm:spPr>
      <dgm:t>
        <a:bodyPr/>
        <a:lstStyle/>
        <a:p>
          <a:r>
            <a:rPr lang="zh-TW" altLang="en-US" sz="2800" b="0" u="none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不定期</a:t>
          </a:r>
          <a:endParaRPr lang="zh-TW" altLang="en-US" sz="2800" b="0" u="none" dirty="0">
            <a:solidFill>
              <a:schemeClr val="tx1"/>
            </a:solidFill>
          </a:endParaRPr>
        </a:p>
      </dgm:t>
    </dgm:pt>
    <dgm:pt modelId="{DBD7CFB1-D376-443A-8F64-1A0BE53FB78F}" type="parTrans" cxnId="{A187E157-CF5E-4B8B-86F4-960069705EAD}">
      <dgm:prSet/>
      <dgm:spPr/>
      <dgm:t>
        <a:bodyPr/>
        <a:lstStyle/>
        <a:p>
          <a:endParaRPr lang="zh-TW" altLang="en-US"/>
        </a:p>
      </dgm:t>
    </dgm:pt>
    <dgm:pt modelId="{32435F4C-25DC-4C79-8D9A-B7174DE1962F}" type="sibTrans" cxnId="{A187E157-CF5E-4B8B-86F4-960069705EAD}">
      <dgm:prSet/>
      <dgm:spPr/>
      <dgm:t>
        <a:bodyPr/>
        <a:lstStyle/>
        <a:p>
          <a:endParaRPr lang="zh-TW" altLang="en-US"/>
        </a:p>
      </dgm:t>
    </dgm:pt>
    <dgm:pt modelId="{C6AA7930-B0F8-453B-9847-706DD8E4CCE2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抽核</a:t>
          </a:r>
          <a:r>
            <a: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3</a:t>
          </a:r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張表</a:t>
          </a:r>
          <a:r>
            <a:rPr lang="zh-TW" altLang="en-US" dirty="0" smtClean="0">
              <a:latin typeface="標楷體" pitchFamily="65" charset="-120"/>
            </a:rPr>
            <a:t>，均符合規定</a:t>
          </a:r>
          <a:endParaRPr lang="zh-TW" altLang="en-US" dirty="0"/>
        </a:p>
      </dgm:t>
    </dgm:pt>
    <dgm:pt modelId="{135EADFC-516F-4DC9-A712-EB8BC49EF663}" type="parTrans" cxnId="{C13843D2-07F9-48DA-8468-C0E2673A4188}">
      <dgm:prSet/>
      <dgm:spPr/>
      <dgm:t>
        <a:bodyPr/>
        <a:lstStyle/>
        <a:p>
          <a:endParaRPr lang="zh-TW" altLang="en-US"/>
        </a:p>
      </dgm:t>
    </dgm:pt>
    <dgm:pt modelId="{D1DDB0F4-D36D-4182-A34B-6DB1566F5122}" type="sibTrans" cxnId="{C13843D2-07F9-48DA-8468-C0E2673A4188}">
      <dgm:prSet/>
      <dgm:spPr/>
      <dgm:t>
        <a:bodyPr/>
        <a:lstStyle/>
        <a:p>
          <a:endParaRPr lang="zh-TW" altLang="en-US"/>
        </a:p>
      </dgm:t>
    </dgm:pt>
    <dgm:pt modelId="{E52446CE-84B4-46BE-8B56-05340D851BAD}">
      <dgm:prSet phldrT="[文字]"/>
      <dgm:spPr/>
      <dgm:t>
        <a:bodyPr anchor="t"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dirty="0" smtClean="0">
              <a:solidFill>
                <a:srgbClr val="0070C0"/>
              </a:solidFill>
              <a:latin typeface="標楷體" pitchFamily="65" charset="-120"/>
              <a:ea typeface="+mn-ea"/>
            </a:rPr>
            <a:t>2</a:t>
          </a:r>
          <a:r>
            <a:rPr lang="zh-TW" altLang="en-US" dirty="0" smtClean="0">
              <a:solidFill>
                <a:srgbClr val="FF0000"/>
              </a:solidFill>
              <a:latin typeface="標楷體" pitchFamily="65" charset="-120"/>
              <a:ea typeface="+mn-ea"/>
            </a:rPr>
            <a:t>表</a:t>
          </a:r>
          <a:r>
            <a:rPr lang="zh-TW" altLang="en-US" dirty="0" smtClean="0">
              <a:solidFill>
                <a:schemeClr val="tx1"/>
              </a:solidFill>
              <a:latin typeface="標楷體" pitchFamily="65" charset="-120"/>
              <a:ea typeface="+mn-ea"/>
            </a:rPr>
            <a:t>有逾期情形</a:t>
          </a:r>
          <a:endParaRPr lang="zh-TW" altLang="en-US" dirty="0" smtClean="0">
            <a:solidFill>
              <a:schemeClr val="tx1"/>
            </a:solidFill>
          </a:endParaRPr>
        </a:p>
      </dgm:t>
    </dgm:pt>
    <dgm:pt modelId="{626769B2-6A4A-47DB-865E-CB5004742FCA}" type="parTrans" cxnId="{26A6F5D3-AB8C-4B07-9491-2F88A0DE730B}">
      <dgm:prSet/>
      <dgm:spPr/>
      <dgm:t>
        <a:bodyPr/>
        <a:lstStyle/>
        <a:p>
          <a:endParaRPr lang="zh-TW" altLang="en-US"/>
        </a:p>
      </dgm:t>
    </dgm:pt>
    <dgm:pt modelId="{8C5A47A4-48CA-456D-9860-43E203B41AB4}" type="sibTrans" cxnId="{26A6F5D3-AB8C-4B07-9491-2F88A0DE730B}">
      <dgm:prSet/>
      <dgm:spPr/>
      <dgm:t>
        <a:bodyPr/>
        <a:lstStyle/>
        <a:p>
          <a:endParaRPr lang="zh-TW" altLang="en-US"/>
        </a:p>
      </dgm:t>
    </dgm:pt>
    <dgm:pt modelId="{1A071371-D628-4B8E-8CF0-E7D5A5105648}" type="pres">
      <dgm:prSet presAssocID="{66F11B8A-558C-45AD-A74A-BDD0908DDD0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230F664-B03E-4D2D-91BA-E41D1D571F4D}" type="pres">
      <dgm:prSet presAssocID="{85ADAE36-C79B-4527-8DA6-92612952FFA0}" presName="linNode" presStyleCnt="0"/>
      <dgm:spPr/>
    </dgm:pt>
    <dgm:pt modelId="{F6BDCA94-8F9D-4E62-B891-6E0A27EF77EF}" type="pres">
      <dgm:prSet presAssocID="{85ADAE36-C79B-4527-8DA6-92612952FFA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C7C0D02-0CC0-4A48-801B-2B15F5A24E5E}" type="pres">
      <dgm:prSet presAssocID="{85ADAE36-C79B-4527-8DA6-92612952FFA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DEB8DF1-5069-402E-B3D1-03E2BD81C180}" type="pres">
      <dgm:prSet presAssocID="{A5EE9BF3-868B-46C1-A59C-EE4AD0648CB5}" presName="sp" presStyleCnt="0"/>
      <dgm:spPr/>
    </dgm:pt>
    <dgm:pt modelId="{D1F1FEF0-1AED-416F-8459-DC9FB95DAA06}" type="pres">
      <dgm:prSet presAssocID="{FFB0FF3B-D5AB-4022-9A47-F8D2E95A0071}" presName="linNode" presStyleCnt="0"/>
      <dgm:spPr/>
    </dgm:pt>
    <dgm:pt modelId="{58AAB98A-B6EA-4247-8375-69023A6FAE28}" type="pres">
      <dgm:prSet presAssocID="{FFB0FF3B-D5AB-4022-9A47-F8D2E95A007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99D67BC-601C-483D-A2CB-82809E5296B3}" type="pres">
      <dgm:prSet presAssocID="{FFB0FF3B-D5AB-4022-9A47-F8D2E95A007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DA70FF-82DC-47F4-80C9-47A876CE2DCE}" type="pres">
      <dgm:prSet presAssocID="{334094F5-F891-4FEF-8B03-BCF4DF4675B1}" presName="sp" presStyleCnt="0"/>
      <dgm:spPr/>
    </dgm:pt>
    <dgm:pt modelId="{3494AC4F-280F-4B06-9617-F6436DA799C9}" type="pres">
      <dgm:prSet presAssocID="{05C3AE0F-9B3C-4526-9323-B70D7B22E616}" presName="linNode" presStyleCnt="0"/>
      <dgm:spPr/>
    </dgm:pt>
    <dgm:pt modelId="{2F6881B0-8D5C-4F37-A2F6-8BF081D91748}" type="pres">
      <dgm:prSet presAssocID="{05C3AE0F-9B3C-4526-9323-B70D7B22E61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52533F1-7337-4945-A1BC-C4F5F0361993}" type="pres">
      <dgm:prSet presAssocID="{05C3AE0F-9B3C-4526-9323-B70D7B22E61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13843D2-07F9-48DA-8468-C0E2673A4188}" srcId="{05C3AE0F-9B3C-4526-9323-B70D7B22E616}" destId="{C6AA7930-B0F8-453B-9847-706DD8E4CCE2}" srcOrd="0" destOrd="0" parTransId="{135EADFC-516F-4DC9-A712-EB8BC49EF663}" sibTransId="{D1DDB0F4-D36D-4182-A34B-6DB1566F5122}"/>
    <dgm:cxn modelId="{F785FEC2-D7C2-4684-935A-F5312FB74736}" srcId="{66F11B8A-558C-45AD-A74A-BDD0908DDD0A}" destId="{85ADAE36-C79B-4527-8DA6-92612952FFA0}" srcOrd="0" destOrd="0" parTransId="{CEF0C129-B5DF-400A-9FC1-A12EC931057E}" sibTransId="{A5EE9BF3-868B-46C1-A59C-EE4AD0648CB5}"/>
    <dgm:cxn modelId="{0F56488D-A67E-4E73-A17B-7AB67D921219}" srcId="{85ADAE36-C79B-4527-8DA6-92612952FFA0}" destId="{D54B44C1-6626-4874-97F6-7DCEC07EB9C5}" srcOrd="0" destOrd="0" parTransId="{30CDE3DF-8EA3-401F-8A56-45418F3DAEAC}" sibTransId="{EA7BB53F-915E-432A-85C9-C62BFFD02B3C}"/>
    <dgm:cxn modelId="{A187E157-CF5E-4B8B-86F4-960069705EAD}" srcId="{66F11B8A-558C-45AD-A74A-BDD0908DDD0A}" destId="{05C3AE0F-9B3C-4526-9323-B70D7B22E616}" srcOrd="2" destOrd="0" parTransId="{DBD7CFB1-D376-443A-8F64-1A0BE53FB78F}" sibTransId="{32435F4C-25DC-4C79-8D9A-B7174DE1962F}"/>
    <dgm:cxn modelId="{51E67914-3DF5-4A6C-A6D5-4FC34C9696A8}" type="presOf" srcId="{FFB0FF3B-D5AB-4022-9A47-F8D2E95A0071}" destId="{58AAB98A-B6EA-4247-8375-69023A6FAE28}" srcOrd="0" destOrd="0" presId="urn:microsoft.com/office/officeart/2005/8/layout/vList5"/>
    <dgm:cxn modelId="{B501256F-08FC-4DC8-8E15-DB48A2FE3781}" type="presOf" srcId="{E52446CE-84B4-46BE-8B56-05340D851BAD}" destId="{1C7C0D02-0CC0-4A48-801B-2B15F5A24E5E}" srcOrd="0" destOrd="1" presId="urn:microsoft.com/office/officeart/2005/8/layout/vList5"/>
    <dgm:cxn modelId="{CADB8549-74D1-4A19-BBBB-6959BD520E09}" srcId="{FFB0FF3B-D5AB-4022-9A47-F8D2E95A0071}" destId="{5A8CA5D2-BE67-444F-9A18-316181F9D272}" srcOrd="0" destOrd="0" parTransId="{47F1D9D2-4198-4433-BCB7-487CBF088745}" sibTransId="{3E1DB926-EE3E-4156-B3E7-B096F7D93F84}"/>
    <dgm:cxn modelId="{D03DC3EE-C1CD-4995-B446-34D50BDA0AAA}" srcId="{66F11B8A-558C-45AD-A74A-BDD0908DDD0A}" destId="{FFB0FF3B-D5AB-4022-9A47-F8D2E95A0071}" srcOrd="1" destOrd="0" parTransId="{FDC0076A-F545-45DF-893B-DFBD08A255C2}" sibTransId="{334094F5-F891-4FEF-8B03-BCF4DF4675B1}"/>
    <dgm:cxn modelId="{65DE9B29-713C-4A4B-98DB-E2668F1AF354}" type="presOf" srcId="{D54B44C1-6626-4874-97F6-7DCEC07EB9C5}" destId="{1C7C0D02-0CC0-4A48-801B-2B15F5A24E5E}" srcOrd="0" destOrd="0" presId="urn:microsoft.com/office/officeart/2005/8/layout/vList5"/>
    <dgm:cxn modelId="{CE13CF50-8639-46FB-B340-9EB87261B0A7}" type="presOf" srcId="{C6AA7930-B0F8-453B-9847-706DD8E4CCE2}" destId="{E52533F1-7337-4945-A1BC-C4F5F0361993}" srcOrd="0" destOrd="0" presId="urn:microsoft.com/office/officeart/2005/8/layout/vList5"/>
    <dgm:cxn modelId="{38ECFBFC-ABB3-4641-AE23-B293437AAC1A}" type="presOf" srcId="{66F11B8A-558C-45AD-A74A-BDD0908DDD0A}" destId="{1A071371-D628-4B8E-8CF0-E7D5A5105648}" srcOrd="0" destOrd="0" presId="urn:microsoft.com/office/officeart/2005/8/layout/vList5"/>
    <dgm:cxn modelId="{26A6F5D3-AB8C-4B07-9491-2F88A0DE730B}" srcId="{85ADAE36-C79B-4527-8DA6-92612952FFA0}" destId="{E52446CE-84B4-46BE-8B56-05340D851BAD}" srcOrd="1" destOrd="0" parTransId="{626769B2-6A4A-47DB-865E-CB5004742FCA}" sibTransId="{8C5A47A4-48CA-456D-9860-43E203B41AB4}"/>
    <dgm:cxn modelId="{67743C58-A3A6-4EB4-892E-5A60A0C12AFA}" type="presOf" srcId="{85ADAE36-C79B-4527-8DA6-92612952FFA0}" destId="{F6BDCA94-8F9D-4E62-B891-6E0A27EF77EF}" srcOrd="0" destOrd="0" presId="urn:microsoft.com/office/officeart/2005/8/layout/vList5"/>
    <dgm:cxn modelId="{BAA48DCE-26A5-42B8-8643-FBBB27E52375}" type="presOf" srcId="{5A8CA5D2-BE67-444F-9A18-316181F9D272}" destId="{599D67BC-601C-483D-A2CB-82809E5296B3}" srcOrd="0" destOrd="0" presId="urn:microsoft.com/office/officeart/2005/8/layout/vList5"/>
    <dgm:cxn modelId="{9EC89068-1852-4DAB-AC52-CFB68C6ADED5}" type="presOf" srcId="{05C3AE0F-9B3C-4526-9323-B70D7B22E616}" destId="{2F6881B0-8D5C-4F37-A2F6-8BF081D91748}" srcOrd="0" destOrd="0" presId="urn:microsoft.com/office/officeart/2005/8/layout/vList5"/>
    <dgm:cxn modelId="{76FEBC46-4BEA-4388-B11F-DE33816EC312}" type="presParOf" srcId="{1A071371-D628-4B8E-8CF0-E7D5A5105648}" destId="{F230F664-B03E-4D2D-91BA-E41D1D571F4D}" srcOrd="0" destOrd="0" presId="urn:microsoft.com/office/officeart/2005/8/layout/vList5"/>
    <dgm:cxn modelId="{CD62CADE-1982-4F88-B6B6-E4DFD90D02FE}" type="presParOf" srcId="{F230F664-B03E-4D2D-91BA-E41D1D571F4D}" destId="{F6BDCA94-8F9D-4E62-B891-6E0A27EF77EF}" srcOrd="0" destOrd="0" presId="urn:microsoft.com/office/officeart/2005/8/layout/vList5"/>
    <dgm:cxn modelId="{136EBE8F-250B-465D-9CC4-7FC0056E1239}" type="presParOf" srcId="{F230F664-B03E-4D2D-91BA-E41D1D571F4D}" destId="{1C7C0D02-0CC0-4A48-801B-2B15F5A24E5E}" srcOrd="1" destOrd="0" presId="urn:microsoft.com/office/officeart/2005/8/layout/vList5"/>
    <dgm:cxn modelId="{CAD41DD3-8142-40A8-8A00-BFC4405075BB}" type="presParOf" srcId="{1A071371-D628-4B8E-8CF0-E7D5A5105648}" destId="{9DEB8DF1-5069-402E-B3D1-03E2BD81C180}" srcOrd="1" destOrd="0" presId="urn:microsoft.com/office/officeart/2005/8/layout/vList5"/>
    <dgm:cxn modelId="{8869346A-FEF1-4CA4-BFE3-342200CC3B99}" type="presParOf" srcId="{1A071371-D628-4B8E-8CF0-E7D5A5105648}" destId="{D1F1FEF0-1AED-416F-8459-DC9FB95DAA06}" srcOrd="2" destOrd="0" presId="urn:microsoft.com/office/officeart/2005/8/layout/vList5"/>
    <dgm:cxn modelId="{55ECB947-8E6A-4663-AEDB-7239E45F53DF}" type="presParOf" srcId="{D1F1FEF0-1AED-416F-8459-DC9FB95DAA06}" destId="{58AAB98A-B6EA-4247-8375-69023A6FAE28}" srcOrd="0" destOrd="0" presId="urn:microsoft.com/office/officeart/2005/8/layout/vList5"/>
    <dgm:cxn modelId="{AB400245-8222-4025-9980-73436063BBDB}" type="presParOf" srcId="{D1F1FEF0-1AED-416F-8459-DC9FB95DAA06}" destId="{599D67BC-601C-483D-A2CB-82809E5296B3}" srcOrd="1" destOrd="0" presId="urn:microsoft.com/office/officeart/2005/8/layout/vList5"/>
    <dgm:cxn modelId="{A309360B-C571-47ED-94EF-459FFDA7A860}" type="presParOf" srcId="{1A071371-D628-4B8E-8CF0-E7D5A5105648}" destId="{6FDA70FF-82DC-47F4-80C9-47A876CE2DCE}" srcOrd="3" destOrd="0" presId="urn:microsoft.com/office/officeart/2005/8/layout/vList5"/>
    <dgm:cxn modelId="{0724F49E-BBE9-42C4-8FC5-D8B16975E6A8}" type="presParOf" srcId="{1A071371-D628-4B8E-8CF0-E7D5A5105648}" destId="{3494AC4F-280F-4B06-9617-F6436DA799C9}" srcOrd="4" destOrd="0" presId="urn:microsoft.com/office/officeart/2005/8/layout/vList5"/>
    <dgm:cxn modelId="{95079449-7B57-4E37-AA91-7A017C94385E}" type="presParOf" srcId="{3494AC4F-280F-4B06-9617-F6436DA799C9}" destId="{2F6881B0-8D5C-4F37-A2F6-8BF081D91748}" srcOrd="0" destOrd="0" presId="urn:microsoft.com/office/officeart/2005/8/layout/vList5"/>
    <dgm:cxn modelId="{83E93F69-4D3D-4079-9D59-954AACABCFEC}" type="presParOf" srcId="{3494AC4F-280F-4B06-9617-F6436DA799C9}" destId="{E52533F1-7337-4945-A1BC-C4F5F036199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5516E1-32CF-4291-A21F-0CC425AD3E52}" type="doc">
      <dgm:prSet loTypeId="urn:microsoft.com/office/officeart/2005/8/layout/radial5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2C4186F8-093C-4C6C-A1E2-FF16348FCB3C}">
      <dgm:prSet phldrT="[文字]"/>
      <dgm:spPr>
        <a:solidFill>
          <a:srgbClr val="FF99CC"/>
        </a:solidFill>
      </dgm:spPr>
      <dgm:t>
        <a:bodyPr/>
        <a:lstStyle/>
        <a:p>
          <a:r>
            <a:rPr lang="zh-TW" altLang="en-US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未來方向</a:t>
          </a:r>
          <a:endParaRPr lang="zh-TW" altLang="en-US" dirty="0"/>
        </a:p>
      </dgm:t>
    </dgm:pt>
    <dgm:pt modelId="{8C290109-5655-4C39-8E18-1F59761D70C4}" type="parTrans" cxnId="{DB0CAD63-C20C-4DB4-A772-D185FCD48752}">
      <dgm:prSet/>
      <dgm:spPr/>
      <dgm:t>
        <a:bodyPr/>
        <a:lstStyle/>
        <a:p>
          <a:endParaRPr lang="zh-TW" altLang="en-US"/>
        </a:p>
      </dgm:t>
    </dgm:pt>
    <dgm:pt modelId="{02D9AA37-0F29-449E-BDB5-7255BD7AC721}" type="sibTrans" cxnId="{DB0CAD63-C20C-4DB4-A772-D185FCD48752}">
      <dgm:prSet/>
      <dgm:spPr/>
      <dgm:t>
        <a:bodyPr/>
        <a:lstStyle/>
        <a:p>
          <a:endParaRPr lang="zh-TW" altLang="en-US"/>
        </a:p>
      </dgm:t>
    </dgm:pt>
    <dgm:pt modelId="{F2961763-AAC5-4D6B-A153-999CB153619F}">
      <dgm:prSet phldrT="[文字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</a:rPr>
            <a:t>內部統計報表</a:t>
          </a:r>
          <a:endParaRPr lang="zh-TW" altLang="en-US" sz="2400" dirty="0">
            <a:solidFill>
              <a:schemeClr val="tx1"/>
            </a:solidFill>
          </a:endParaRPr>
        </a:p>
      </dgm:t>
    </dgm:pt>
    <dgm:pt modelId="{15B0716E-EBC2-40EC-8A1D-966C5661B2B9}" type="parTrans" cxnId="{C6722241-4578-4184-A04A-BFFFB2C2FE7B}">
      <dgm:prSet/>
      <dgm:spPr/>
      <dgm:t>
        <a:bodyPr/>
        <a:lstStyle/>
        <a:p>
          <a:endParaRPr lang="zh-TW" altLang="en-US"/>
        </a:p>
      </dgm:t>
    </dgm:pt>
    <dgm:pt modelId="{E597321D-25AA-4FE7-A3EA-5BDA5BF8176A}" type="sibTrans" cxnId="{C6722241-4578-4184-A04A-BFFFB2C2FE7B}">
      <dgm:prSet/>
      <dgm:spPr/>
      <dgm:t>
        <a:bodyPr/>
        <a:lstStyle/>
        <a:p>
          <a:endParaRPr lang="zh-TW" altLang="en-US"/>
        </a:p>
      </dgm:t>
    </dgm:pt>
    <dgm:pt modelId="{EDE87423-6B82-4D2E-AD6D-70163D9D04F5}">
      <dgm:prSet phldrT="[文字]" custT="1"/>
      <dgm:spPr>
        <a:solidFill>
          <a:srgbClr val="00B0F0"/>
        </a:solidFill>
      </dgm:spPr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</a:rPr>
            <a:t>視覺化查詢專區</a:t>
          </a:r>
          <a:endParaRPr lang="zh-TW" altLang="en-US" sz="2400" dirty="0">
            <a:solidFill>
              <a:schemeClr val="tx1"/>
            </a:solidFill>
          </a:endParaRPr>
        </a:p>
      </dgm:t>
    </dgm:pt>
    <dgm:pt modelId="{EBED988F-BAC1-4BE8-97EA-FA6D9E93B06B}" type="parTrans" cxnId="{467F1EE7-6A85-455B-901E-E366141110D5}">
      <dgm:prSet/>
      <dgm:spPr/>
      <dgm:t>
        <a:bodyPr/>
        <a:lstStyle/>
        <a:p>
          <a:endParaRPr lang="zh-TW" altLang="en-US"/>
        </a:p>
      </dgm:t>
    </dgm:pt>
    <dgm:pt modelId="{554BEE40-0437-43E3-B322-1F7182528CEA}" type="sibTrans" cxnId="{467F1EE7-6A85-455B-901E-E366141110D5}">
      <dgm:prSet/>
      <dgm:spPr/>
      <dgm:t>
        <a:bodyPr/>
        <a:lstStyle/>
        <a:p>
          <a:endParaRPr lang="zh-TW" altLang="en-US"/>
        </a:p>
      </dgm:t>
    </dgm:pt>
    <dgm:pt modelId="{D4070D24-E255-4BAE-B29B-BD6A650DE468}">
      <dgm:prSet phldrT="[文字]" custT="1"/>
      <dgm:spPr>
        <a:solidFill>
          <a:srgbClr val="FFFF66"/>
        </a:solidFill>
      </dgm:spPr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</a:rPr>
            <a:t>性別統計分析</a:t>
          </a:r>
          <a:endParaRPr lang="zh-TW" altLang="en-US" sz="2400" dirty="0">
            <a:solidFill>
              <a:schemeClr val="tx1"/>
            </a:solidFill>
          </a:endParaRPr>
        </a:p>
      </dgm:t>
    </dgm:pt>
    <dgm:pt modelId="{92153E3D-40CF-4A65-B55E-9E4BEECBB43D}" type="parTrans" cxnId="{DB5FFCD1-A5F9-4FFC-A105-11D2AD7AEFC4}">
      <dgm:prSet/>
      <dgm:spPr/>
      <dgm:t>
        <a:bodyPr/>
        <a:lstStyle/>
        <a:p>
          <a:endParaRPr lang="zh-TW" altLang="en-US"/>
        </a:p>
      </dgm:t>
    </dgm:pt>
    <dgm:pt modelId="{C8B7C02A-EE29-49EF-8B5F-61D6B3ABA2BF}" type="sibTrans" cxnId="{DB5FFCD1-A5F9-4FFC-A105-11D2AD7AEFC4}">
      <dgm:prSet/>
      <dgm:spPr/>
      <dgm:t>
        <a:bodyPr/>
        <a:lstStyle/>
        <a:p>
          <a:endParaRPr lang="zh-TW" altLang="en-US"/>
        </a:p>
      </dgm:t>
    </dgm:pt>
    <dgm:pt modelId="{A58C25FE-4D43-4822-829C-869A6FC8C9A5}">
      <dgm:prSet phldrT="[文字]" custT="1"/>
      <dgm:spPr>
        <a:solidFill>
          <a:srgbClr val="92D050"/>
        </a:solidFill>
      </dgm:spPr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</a:rPr>
            <a:t>統計</a:t>
          </a:r>
          <a:endParaRPr lang="en-US" altLang="zh-TW" sz="2400" dirty="0" smtClean="0">
            <a:solidFill>
              <a:schemeClr val="tx1"/>
            </a:solidFill>
          </a:endParaRPr>
        </a:p>
        <a:p>
          <a:r>
            <a:rPr lang="zh-TW" altLang="en-US" sz="2400" dirty="0" smtClean="0">
              <a:solidFill>
                <a:schemeClr val="tx1"/>
              </a:solidFill>
            </a:rPr>
            <a:t>年報</a:t>
          </a:r>
          <a:endParaRPr lang="zh-TW" altLang="en-US" sz="2400" dirty="0">
            <a:solidFill>
              <a:schemeClr val="tx1"/>
            </a:solidFill>
          </a:endParaRPr>
        </a:p>
      </dgm:t>
    </dgm:pt>
    <dgm:pt modelId="{048A593C-3325-4838-8C04-1DEEB7FD8145}" type="parTrans" cxnId="{9A8D15D1-F803-4CB9-991F-D271D0CDA0FB}">
      <dgm:prSet/>
      <dgm:spPr/>
      <dgm:t>
        <a:bodyPr/>
        <a:lstStyle/>
        <a:p>
          <a:endParaRPr lang="zh-TW" altLang="en-US"/>
        </a:p>
      </dgm:t>
    </dgm:pt>
    <dgm:pt modelId="{FCABE024-AA8F-44A6-96F4-EA8CAADBBCB3}" type="sibTrans" cxnId="{9A8D15D1-F803-4CB9-991F-D271D0CDA0FB}">
      <dgm:prSet/>
      <dgm:spPr/>
      <dgm:t>
        <a:bodyPr/>
        <a:lstStyle/>
        <a:p>
          <a:endParaRPr lang="zh-TW" altLang="en-US"/>
        </a:p>
      </dgm:t>
    </dgm:pt>
    <dgm:pt modelId="{744AD7E0-E513-43B8-9A6A-11A242F4117F}" type="pres">
      <dgm:prSet presAssocID="{315516E1-32CF-4291-A21F-0CC425AD3E5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827C962-5D70-4582-A45B-D0D37DC40F63}" type="pres">
      <dgm:prSet presAssocID="{2C4186F8-093C-4C6C-A1E2-FF16348FCB3C}" presName="centerShape" presStyleLbl="node0" presStyleIdx="0" presStyleCnt="1" custScaleX="117523" custScaleY="113352"/>
      <dgm:spPr/>
      <dgm:t>
        <a:bodyPr/>
        <a:lstStyle/>
        <a:p>
          <a:endParaRPr lang="zh-TW" altLang="en-US"/>
        </a:p>
      </dgm:t>
    </dgm:pt>
    <dgm:pt modelId="{CD2C26B4-E41D-469C-B922-62CD138E4D2D}" type="pres">
      <dgm:prSet presAssocID="{15B0716E-EBC2-40EC-8A1D-966C5661B2B9}" presName="parTrans" presStyleLbl="sibTrans2D1" presStyleIdx="0" presStyleCnt="4"/>
      <dgm:spPr/>
      <dgm:t>
        <a:bodyPr/>
        <a:lstStyle/>
        <a:p>
          <a:endParaRPr lang="zh-TW" altLang="en-US"/>
        </a:p>
      </dgm:t>
    </dgm:pt>
    <dgm:pt modelId="{4E17E775-F814-47E9-86CB-F9D751ADE2E3}" type="pres">
      <dgm:prSet presAssocID="{15B0716E-EBC2-40EC-8A1D-966C5661B2B9}" presName="connectorText" presStyleLbl="sibTrans2D1" presStyleIdx="0" presStyleCnt="4"/>
      <dgm:spPr/>
      <dgm:t>
        <a:bodyPr/>
        <a:lstStyle/>
        <a:p>
          <a:endParaRPr lang="zh-TW" altLang="en-US"/>
        </a:p>
      </dgm:t>
    </dgm:pt>
    <dgm:pt modelId="{39AA74C3-1333-47C0-8469-E51AD1AA4D01}" type="pres">
      <dgm:prSet presAssocID="{F2961763-AAC5-4D6B-A153-999CB153619F}" presName="node" presStyleLbl="node1" presStyleIdx="0" presStyleCnt="4" custScaleX="124024" custScaleY="10515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098FC2-DA41-4ACC-84DB-C03B090EDDF6}" type="pres">
      <dgm:prSet presAssocID="{EBED988F-BAC1-4BE8-97EA-FA6D9E93B06B}" presName="parTrans" presStyleLbl="sibTrans2D1" presStyleIdx="1" presStyleCnt="4"/>
      <dgm:spPr/>
      <dgm:t>
        <a:bodyPr/>
        <a:lstStyle/>
        <a:p>
          <a:endParaRPr lang="zh-TW" altLang="en-US"/>
        </a:p>
      </dgm:t>
    </dgm:pt>
    <dgm:pt modelId="{F70848F7-1A55-4EAD-AABB-7DDA2E5745AE}" type="pres">
      <dgm:prSet presAssocID="{EBED988F-BAC1-4BE8-97EA-FA6D9E93B06B}" presName="connectorText" presStyleLbl="sibTrans2D1" presStyleIdx="1" presStyleCnt="4"/>
      <dgm:spPr/>
      <dgm:t>
        <a:bodyPr/>
        <a:lstStyle/>
        <a:p>
          <a:endParaRPr lang="zh-TW" altLang="en-US"/>
        </a:p>
      </dgm:t>
    </dgm:pt>
    <dgm:pt modelId="{285EFB60-0A14-413B-8B7A-31EB0B83330B}" type="pres">
      <dgm:prSet presAssocID="{EDE87423-6B82-4D2E-AD6D-70163D9D04F5}" presName="node" presStyleLbl="node1" presStyleIdx="1" presStyleCnt="4" custScaleX="104632" custScaleY="11091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0E32BF-33D0-4257-B8BD-B5066A17D2EA}" type="pres">
      <dgm:prSet presAssocID="{92153E3D-40CF-4A65-B55E-9E4BEECBB43D}" presName="parTrans" presStyleLbl="sibTrans2D1" presStyleIdx="2" presStyleCnt="4"/>
      <dgm:spPr/>
      <dgm:t>
        <a:bodyPr/>
        <a:lstStyle/>
        <a:p>
          <a:endParaRPr lang="zh-TW" altLang="en-US"/>
        </a:p>
      </dgm:t>
    </dgm:pt>
    <dgm:pt modelId="{12E6B2AF-DAD6-405B-A0A7-87324E1A677B}" type="pres">
      <dgm:prSet presAssocID="{92153E3D-40CF-4A65-B55E-9E4BEECBB43D}" presName="connectorText" presStyleLbl="sibTrans2D1" presStyleIdx="2" presStyleCnt="4"/>
      <dgm:spPr/>
      <dgm:t>
        <a:bodyPr/>
        <a:lstStyle/>
        <a:p>
          <a:endParaRPr lang="zh-TW" altLang="en-US"/>
        </a:p>
      </dgm:t>
    </dgm:pt>
    <dgm:pt modelId="{458310BE-0A5C-4618-A28F-5D949494B782}" type="pres">
      <dgm:prSet presAssocID="{D4070D24-E255-4BAE-B29B-BD6A650DE468}" presName="node" presStyleLbl="node1" presStyleIdx="2" presStyleCnt="4" custScaleX="121707" custScaleY="11704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EFA07B9-3389-4303-A41B-CEB9BF8AB9CC}" type="pres">
      <dgm:prSet presAssocID="{048A593C-3325-4838-8C04-1DEEB7FD8145}" presName="parTrans" presStyleLbl="sibTrans2D1" presStyleIdx="3" presStyleCnt="4"/>
      <dgm:spPr/>
      <dgm:t>
        <a:bodyPr/>
        <a:lstStyle/>
        <a:p>
          <a:endParaRPr lang="zh-TW" altLang="en-US"/>
        </a:p>
      </dgm:t>
    </dgm:pt>
    <dgm:pt modelId="{6469456D-56D5-44E2-B4AE-81EEEB9869BE}" type="pres">
      <dgm:prSet presAssocID="{048A593C-3325-4838-8C04-1DEEB7FD8145}" presName="connectorText" presStyleLbl="sibTrans2D1" presStyleIdx="3" presStyleCnt="4"/>
      <dgm:spPr/>
      <dgm:t>
        <a:bodyPr/>
        <a:lstStyle/>
        <a:p>
          <a:endParaRPr lang="zh-TW" altLang="en-US"/>
        </a:p>
      </dgm:t>
    </dgm:pt>
    <dgm:pt modelId="{3AF64C25-1D19-45F9-B3F4-6E09ABE5355E}" type="pres">
      <dgm:prSet presAssocID="{A58C25FE-4D43-4822-829C-869A6FC8C9A5}" presName="node" presStyleLbl="node1" presStyleIdx="3" presStyleCnt="4" custScaleX="112999" custScaleY="11091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917D77E-E68C-4EBA-90AF-60D939BA5726}" type="presOf" srcId="{92153E3D-40CF-4A65-B55E-9E4BEECBB43D}" destId="{850E32BF-33D0-4257-B8BD-B5066A17D2EA}" srcOrd="0" destOrd="0" presId="urn:microsoft.com/office/officeart/2005/8/layout/radial5"/>
    <dgm:cxn modelId="{76D50298-7181-43E0-9977-894070586291}" type="presOf" srcId="{92153E3D-40CF-4A65-B55E-9E4BEECBB43D}" destId="{12E6B2AF-DAD6-405B-A0A7-87324E1A677B}" srcOrd="1" destOrd="0" presId="urn:microsoft.com/office/officeart/2005/8/layout/radial5"/>
    <dgm:cxn modelId="{DB5FFCD1-A5F9-4FFC-A105-11D2AD7AEFC4}" srcId="{2C4186F8-093C-4C6C-A1E2-FF16348FCB3C}" destId="{D4070D24-E255-4BAE-B29B-BD6A650DE468}" srcOrd="2" destOrd="0" parTransId="{92153E3D-40CF-4A65-B55E-9E4BEECBB43D}" sibTransId="{C8B7C02A-EE29-49EF-8B5F-61D6B3ABA2BF}"/>
    <dgm:cxn modelId="{C6722241-4578-4184-A04A-BFFFB2C2FE7B}" srcId="{2C4186F8-093C-4C6C-A1E2-FF16348FCB3C}" destId="{F2961763-AAC5-4D6B-A153-999CB153619F}" srcOrd="0" destOrd="0" parTransId="{15B0716E-EBC2-40EC-8A1D-966C5661B2B9}" sibTransId="{E597321D-25AA-4FE7-A3EA-5BDA5BF8176A}"/>
    <dgm:cxn modelId="{5F990671-D37D-4F9E-9D99-100C3658E965}" type="presOf" srcId="{2C4186F8-093C-4C6C-A1E2-FF16348FCB3C}" destId="{4827C962-5D70-4582-A45B-D0D37DC40F63}" srcOrd="0" destOrd="0" presId="urn:microsoft.com/office/officeart/2005/8/layout/radial5"/>
    <dgm:cxn modelId="{7C51A3FB-4064-4D3E-AC27-FABAF1AC96C6}" type="presOf" srcId="{048A593C-3325-4838-8C04-1DEEB7FD8145}" destId="{DEFA07B9-3389-4303-A41B-CEB9BF8AB9CC}" srcOrd="0" destOrd="0" presId="urn:microsoft.com/office/officeart/2005/8/layout/radial5"/>
    <dgm:cxn modelId="{CB1307F7-442F-4035-8F11-7BDF1ED695EC}" type="presOf" srcId="{EBED988F-BAC1-4BE8-97EA-FA6D9E93B06B}" destId="{F70848F7-1A55-4EAD-AABB-7DDA2E5745AE}" srcOrd="1" destOrd="0" presId="urn:microsoft.com/office/officeart/2005/8/layout/radial5"/>
    <dgm:cxn modelId="{43E87C15-4319-45E4-9B80-88FDAF67ACE1}" type="presOf" srcId="{EBED988F-BAC1-4BE8-97EA-FA6D9E93B06B}" destId="{4F098FC2-DA41-4ACC-84DB-C03B090EDDF6}" srcOrd="0" destOrd="0" presId="urn:microsoft.com/office/officeart/2005/8/layout/radial5"/>
    <dgm:cxn modelId="{3B5230CA-62F3-4330-BBC2-8C0E790EE390}" type="presOf" srcId="{A58C25FE-4D43-4822-829C-869A6FC8C9A5}" destId="{3AF64C25-1D19-45F9-B3F4-6E09ABE5355E}" srcOrd="0" destOrd="0" presId="urn:microsoft.com/office/officeart/2005/8/layout/radial5"/>
    <dgm:cxn modelId="{EC8F0849-4ABD-4243-8FC0-6C2CE6377C51}" type="presOf" srcId="{EDE87423-6B82-4D2E-AD6D-70163D9D04F5}" destId="{285EFB60-0A14-413B-8B7A-31EB0B83330B}" srcOrd="0" destOrd="0" presId="urn:microsoft.com/office/officeart/2005/8/layout/radial5"/>
    <dgm:cxn modelId="{467F1EE7-6A85-455B-901E-E366141110D5}" srcId="{2C4186F8-093C-4C6C-A1E2-FF16348FCB3C}" destId="{EDE87423-6B82-4D2E-AD6D-70163D9D04F5}" srcOrd="1" destOrd="0" parTransId="{EBED988F-BAC1-4BE8-97EA-FA6D9E93B06B}" sibTransId="{554BEE40-0437-43E3-B322-1F7182528CEA}"/>
    <dgm:cxn modelId="{B3C14126-68D7-4714-B2F8-D07DA1533487}" type="presOf" srcId="{315516E1-32CF-4291-A21F-0CC425AD3E52}" destId="{744AD7E0-E513-43B8-9A6A-11A242F4117F}" srcOrd="0" destOrd="0" presId="urn:microsoft.com/office/officeart/2005/8/layout/radial5"/>
    <dgm:cxn modelId="{DB0CAD63-C20C-4DB4-A772-D185FCD48752}" srcId="{315516E1-32CF-4291-A21F-0CC425AD3E52}" destId="{2C4186F8-093C-4C6C-A1E2-FF16348FCB3C}" srcOrd="0" destOrd="0" parTransId="{8C290109-5655-4C39-8E18-1F59761D70C4}" sibTransId="{02D9AA37-0F29-449E-BDB5-7255BD7AC721}"/>
    <dgm:cxn modelId="{083FC244-7B29-44FD-817C-F8502E1DED39}" type="presOf" srcId="{048A593C-3325-4838-8C04-1DEEB7FD8145}" destId="{6469456D-56D5-44E2-B4AE-81EEEB9869BE}" srcOrd="1" destOrd="0" presId="urn:microsoft.com/office/officeart/2005/8/layout/radial5"/>
    <dgm:cxn modelId="{9A8D15D1-F803-4CB9-991F-D271D0CDA0FB}" srcId="{2C4186F8-093C-4C6C-A1E2-FF16348FCB3C}" destId="{A58C25FE-4D43-4822-829C-869A6FC8C9A5}" srcOrd="3" destOrd="0" parTransId="{048A593C-3325-4838-8C04-1DEEB7FD8145}" sibTransId="{FCABE024-AA8F-44A6-96F4-EA8CAADBBCB3}"/>
    <dgm:cxn modelId="{9EB7FDAF-6EE2-44A5-96BF-8B1B0A98BCE9}" type="presOf" srcId="{15B0716E-EBC2-40EC-8A1D-966C5661B2B9}" destId="{CD2C26B4-E41D-469C-B922-62CD138E4D2D}" srcOrd="0" destOrd="0" presId="urn:microsoft.com/office/officeart/2005/8/layout/radial5"/>
    <dgm:cxn modelId="{5DA3B9E3-AE76-400A-8AF9-FDF95AD408B9}" type="presOf" srcId="{F2961763-AAC5-4D6B-A153-999CB153619F}" destId="{39AA74C3-1333-47C0-8469-E51AD1AA4D01}" srcOrd="0" destOrd="0" presId="urn:microsoft.com/office/officeart/2005/8/layout/radial5"/>
    <dgm:cxn modelId="{0F72F6C2-8814-423D-9285-F3C8E1D73BD9}" type="presOf" srcId="{D4070D24-E255-4BAE-B29B-BD6A650DE468}" destId="{458310BE-0A5C-4618-A28F-5D949494B782}" srcOrd="0" destOrd="0" presId="urn:microsoft.com/office/officeart/2005/8/layout/radial5"/>
    <dgm:cxn modelId="{8AFA9F6C-C870-4D25-9F97-5AC6940C8DA5}" type="presOf" srcId="{15B0716E-EBC2-40EC-8A1D-966C5661B2B9}" destId="{4E17E775-F814-47E9-86CB-F9D751ADE2E3}" srcOrd="1" destOrd="0" presId="urn:microsoft.com/office/officeart/2005/8/layout/radial5"/>
    <dgm:cxn modelId="{94607A31-8A2C-40F1-8C5D-01049C467404}" type="presParOf" srcId="{744AD7E0-E513-43B8-9A6A-11A242F4117F}" destId="{4827C962-5D70-4582-A45B-D0D37DC40F63}" srcOrd="0" destOrd="0" presId="urn:microsoft.com/office/officeart/2005/8/layout/radial5"/>
    <dgm:cxn modelId="{B7ED570E-2B12-4C04-A1A2-9696DE9E6E4B}" type="presParOf" srcId="{744AD7E0-E513-43B8-9A6A-11A242F4117F}" destId="{CD2C26B4-E41D-469C-B922-62CD138E4D2D}" srcOrd="1" destOrd="0" presId="urn:microsoft.com/office/officeart/2005/8/layout/radial5"/>
    <dgm:cxn modelId="{92FA91FC-AD2C-4DF2-BC51-04F5C250DE84}" type="presParOf" srcId="{CD2C26B4-E41D-469C-B922-62CD138E4D2D}" destId="{4E17E775-F814-47E9-86CB-F9D751ADE2E3}" srcOrd="0" destOrd="0" presId="urn:microsoft.com/office/officeart/2005/8/layout/radial5"/>
    <dgm:cxn modelId="{E3883580-1FC5-411A-96D4-AF6BFFC9D581}" type="presParOf" srcId="{744AD7E0-E513-43B8-9A6A-11A242F4117F}" destId="{39AA74C3-1333-47C0-8469-E51AD1AA4D01}" srcOrd="2" destOrd="0" presId="urn:microsoft.com/office/officeart/2005/8/layout/radial5"/>
    <dgm:cxn modelId="{E0A9A39C-7231-40FC-AD70-A00BA235492A}" type="presParOf" srcId="{744AD7E0-E513-43B8-9A6A-11A242F4117F}" destId="{4F098FC2-DA41-4ACC-84DB-C03B090EDDF6}" srcOrd="3" destOrd="0" presId="urn:microsoft.com/office/officeart/2005/8/layout/radial5"/>
    <dgm:cxn modelId="{126B1F83-66A8-461C-B2D5-2FBA19B2BBBC}" type="presParOf" srcId="{4F098FC2-DA41-4ACC-84DB-C03B090EDDF6}" destId="{F70848F7-1A55-4EAD-AABB-7DDA2E5745AE}" srcOrd="0" destOrd="0" presId="urn:microsoft.com/office/officeart/2005/8/layout/radial5"/>
    <dgm:cxn modelId="{C71FB0D3-50B0-48C4-8335-9E5C4EFF7746}" type="presParOf" srcId="{744AD7E0-E513-43B8-9A6A-11A242F4117F}" destId="{285EFB60-0A14-413B-8B7A-31EB0B83330B}" srcOrd="4" destOrd="0" presId="urn:microsoft.com/office/officeart/2005/8/layout/radial5"/>
    <dgm:cxn modelId="{2C1C0D28-1AEA-4D2D-AD62-1188414B288E}" type="presParOf" srcId="{744AD7E0-E513-43B8-9A6A-11A242F4117F}" destId="{850E32BF-33D0-4257-B8BD-B5066A17D2EA}" srcOrd="5" destOrd="0" presId="urn:microsoft.com/office/officeart/2005/8/layout/radial5"/>
    <dgm:cxn modelId="{2A8A6959-ED81-416B-84AF-7536D9D978B4}" type="presParOf" srcId="{850E32BF-33D0-4257-B8BD-B5066A17D2EA}" destId="{12E6B2AF-DAD6-405B-A0A7-87324E1A677B}" srcOrd="0" destOrd="0" presId="urn:microsoft.com/office/officeart/2005/8/layout/radial5"/>
    <dgm:cxn modelId="{F5EE06BE-CCD9-4F59-977C-65A40C9DB86A}" type="presParOf" srcId="{744AD7E0-E513-43B8-9A6A-11A242F4117F}" destId="{458310BE-0A5C-4618-A28F-5D949494B782}" srcOrd="6" destOrd="0" presId="urn:microsoft.com/office/officeart/2005/8/layout/radial5"/>
    <dgm:cxn modelId="{2CFE5F2C-524E-4581-B491-D60584DB894E}" type="presParOf" srcId="{744AD7E0-E513-43B8-9A6A-11A242F4117F}" destId="{DEFA07B9-3389-4303-A41B-CEB9BF8AB9CC}" srcOrd="7" destOrd="0" presId="urn:microsoft.com/office/officeart/2005/8/layout/radial5"/>
    <dgm:cxn modelId="{45B18802-8AFE-4DD3-921C-428F2A80A8F4}" type="presParOf" srcId="{DEFA07B9-3389-4303-A41B-CEB9BF8AB9CC}" destId="{6469456D-56D5-44E2-B4AE-81EEEB9869BE}" srcOrd="0" destOrd="0" presId="urn:microsoft.com/office/officeart/2005/8/layout/radial5"/>
    <dgm:cxn modelId="{E5ABFD50-10BF-4263-8A08-6AE04A5C0983}" type="presParOf" srcId="{744AD7E0-E513-43B8-9A6A-11A242F4117F}" destId="{3AF64C25-1D19-45F9-B3F4-6E09ABE5355E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6CE9B2-3AD5-4795-B57D-70E09EBF500C}">
      <dsp:nvSpPr>
        <dsp:cNvPr id="0" name=""/>
        <dsp:cNvSpPr/>
      </dsp:nvSpPr>
      <dsp:spPr>
        <a:xfrm rot="5400000">
          <a:off x="-122369" y="125830"/>
          <a:ext cx="815797" cy="5710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/>
            <a:t>編製</a:t>
          </a:r>
          <a:endParaRPr lang="zh-TW" altLang="en-US" sz="1600" kern="1200" dirty="0"/>
        </a:p>
      </dsp:txBody>
      <dsp:txXfrm rot="-5400000">
        <a:off x="1" y="288989"/>
        <a:ext cx="571058" cy="244739"/>
      </dsp:txXfrm>
    </dsp:sp>
    <dsp:sp modelId="{97EF4657-F0FD-46EE-9D15-24B5712DDB92}">
      <dsp:nvSpPr>
        <dsp:cNvPr id="0" name=""/>
        <dsp:cNvSpPr/>
      </dsp:nvSpPr>
      <dsp:spPr>
        <a:xfrm rot="5400000">
          <a:off x="3416463" y="-2845403"/>
          <a:ext cx="530546" cy="62213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600" kern="1200" dirty="0" smtClean="0">
              <a:latin typeface="標楷體" pitchFamily="65" charset="-120"/>
              <a:ea typeface="標楷體" pitchFamily="65" charset="-120"/>
            </a:rPr>
            <a:t>業管報表單位依內部報表程式範本編製報表程式及編製說明</a:t>
          </a:r>
          <a:endParaRPr lang="zh-TW" altLang="en-US" sz="1600" kern="1200" dirty="0"/>
        </a:p>
      </dsp:txBody>
      <dsp:txXfrm rot="-5400000">
        <a:off x="571058" y="25901"/>
        <a:ext cx="6195458" cy="478748"/>
      </dsp:txXfrm>
    </dsp:sp>
    <dsp:sp modelId="{32671D9A-700F-4166-A2B1-B62EA5CF041E}">
      <dsp:nvSpPr>
        <dsp:cNvPr id="0" name=""/>
        <dsp:cNvSpPr/>
      </dsp:nvSpPr>
      <dsp:spPr>
        <a:xfrm rot="5400000">
          <a:off x="-122369" y="820250"/>
          <a:ext cx="815797" cy="5710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/>
            <a:t>送審</a:t>
          </a:r>
          <a:endParaRPr lang="zh-TW" altLang="en-US" sz="1600" kern="1200" dirty="0"/>
        </a:p>
      </dsp:txBody>
      <dsp:txXfrm rot="-5400000">
        <a:off x="1" y="983409"/>
        <a:ext cx="571058" cy="244739"/>
      </dsp:txXfrm>
    </dsp:sp>
    <dsp:sp modelId="{D797C2AC-5892-40B4-BDA8-C0AA6623A989}">
      <dsp:nvSpPr>
        <dsp:cNvPr id="0" name=""/>
        <dsp:cNvSpPr/>
      </dsp:nvSpPr>
      <dsp:spPr>
        <a:xfrm rot="5400000">
          <a:off x="3416602" y="-2147663"/>
          <a:ext cx="530268" cy="62213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標楷體" pitchFamily="65" charset="-120"/>
              <a:ea typeface="標楷體" pitchFamily="65" charset="-120"/>
            </a:rPr>
            <a:t>函請主計處審核相關報表程式及編製說明</a:t>
          </a:r>
          <a:endParaRPr lang="zh-TW" altLang="en-US" sz="1800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571058" y="723767"/>
        <a:ext cx="6195471" cy="478496"/>
      </dsp:txXfrm>
    </dsp:sp>
    <dsp:sp modelId="{6E23E78B-2543-42EA-851D-FDAD1FB00D90}">
      <dsp:nvSpPr>
        <dsp:cNvPr id="0" name=""/>
        <dsp:cNvSpPr/>
      </dsp:nvSpPr>
      <dsp:spPr>
        <a:xfrm rot="5400000">
          <a:off x="-122369" y="1514670"/>
          <a:ext cx="815797" cy="5710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/>
            <a:t>核定</a:t>
          </a:r>
          <a:endParaRPr lang="zh-TW" altLang="en-US" sz="1600" kern="1200" dirty="0"/>
        </a:p>
      </dsp:txBody>
      <dsp:txXfrm rot="-5400000">
        <a:off x="1" y="1677829"/>
        <a:ext cx="571058" cy="244739"/>
      </dsp:txXfrm>
    </dsp:sp>
    <dsp:sp modelId="{C88BD6D0-8DE4-4117-A948-66B6ED380561}">
      <dsp:nvSpPr>
        <dsp:cNvPr id="0" name=""/>
        <dsp:cNvSpPr/>
      </dsp:nvSpPr>
      <dsp:spPr>
        <a:xfrm rot="5400000">
          <a:off x="3416602" y="-1453243"/>
          <a:ext cx="530268" cy="62213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標楷體" pitchFamily="65" charset="-120"/>
              <a:ea typeface="標楷體" pitchFamily="65" charset="-120"/>
            </a:rPr>
            <a:t>以府函核定機關增訂報表</a:t>
          </a:r>
          <a:endParaRPr lang="zh-TW" altLang="en-US" sz="1800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571058" y="1418187"/>
        <a:ext cx="6195471" cy="478496"/>
      </dsp:txXfrm>
    </dsp:sp>
    <dsp:sp modelId="{0D9C312D-5A60-4ECF-ABB1-27C81316080C}">
      <dsp:nvSpPr>
        <dsp:cNvPr id="0" name=""/>
        <dsp:cNvSpPr/>
      </dsp:nvSpPr>
      <dsp:spPr>
        <a:xfrm rot="5400000">
          <a:off x="-122369" y="2209091"/>
          <a:ext cx="815797" cy="5710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/>
            <a:t>定期</a:t>
          </a:r>
          <a:endParaRPr lang="en-US" altLang="zh-TW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/>
            <a:t>編報</a:t>
          </a:r>
          <a:endParaRPr lang="en-US" altLang="zh-TW" sz="1200" kern="1200" dirty="0" smtClean="0"/>
        </a:p>
      </dsp:txBody>
      <dsp:txXfrm rot="-5400000">
        <a:off x="1" y="2372250"/>
        <a:ext cx="571058" cy="244739"/>
      </dsp:txXfrm>
    </dsp:sp>
    <dsp:sp modelId="{00937A40-D99C-4208-A136-4B237CEF60AE}">
      <dsp:nvSpPr>
        <dsp:cNvPr id="0" name=""/>
        <dsp:cNvSpPr/>
      </dsp:nvSpPr>
      <dsp:spPr>
        <a:xfrm rot="5400000">
          <a:off x="3416602" y="-758823"/>
          <a:ext cx="530268" cy="62213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標楷體" pitchFamily="65" charset="-120"/>
              <a:ea typeface="標楷體" pitchFamily="65" charset="-120"/>
            </a:rPr>
            <a:t>機關定期編報內部報表程式</a:t>
          </a:r>
          <a:endParaRPr lang="zh-TW" altLang="en-US" sz="1800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571058" y="2112607"/>
        <a:ext cx="6195471" cy="478496"/>
      </dsp:txXfrm>
    </dsp:sp>
    <dsp:sp modelId="{90A78E47-DC09-4955-ACB3-23BB7D2D1398}">
      <dsp:nvSpPr>
        <dsp:cNvPr id="0" name=""/>
        <dsp:cNvSpPr/>
      </dsp:nvSpPr>
      <dsp:spPr>
        <a:xfrm rot="5400000">
          <a:off x="-122369" y="2903511"/>
          <a:ext cx="815797" cy="5710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/>
            <a:t>預告</a:t>
          </a:r>
          <a:endParaRPr lang="en-US" altLang="zh-TW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200" kern="1200" dirty="0" smtClean="0"/>
            <a:t>發布</a:t>
          </a:r>
          <a:endParaRPr lang="zh-TW" altLang="en-US" sz="1200" kern="1200" dirty="0"/>
        </a:p>
      </dsp:txBody>
      <dsp:txXfrm rot="-5400000">
        <a:off x="1" y="3066670"/>
        <a:ext cx="571058" cy="244739"/>
      </dsp:txXfrm>
    </dsp:sp>
    <dsp:sp modelId="{8553B008-98C8-43E7-B567-A81092A5DDFD}">
      <dsp:nvSpPr>
        <dsp:cNvPr id="0" name=""/>
        <dsp:cNvSpPr/>
      </dsp:nvSpPr>
      <dsp:spPr>
        <a:xfrm rot="5400000">
          <a:off x="3416602" y="-64403"/>
          <a:ext cx="530268" cy="62213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標楷體" pitchFamily="65" charset="-120"/>
              <a:ea typeface="標楷體" pitchFamily="65" charset="-120"/>
            </a:rPr>
            <a:t>依預告統計發布要點於機關</a:t>
          </a:r>
          <a:r>
            <a:rPr lang="en-US" altLang="zh-TW" sz="1800" kern="1200" dirty="0" smtClean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1800" kern="1200" dirty="0" smtClean="0">
              <a:latin typeface="標楷體" pitchFamily="65" charset="-120"/>
              <a:ea typeface="標楷體" pitchFamily="65" charset="-120"/>
            </a:rPr>
            <a:t>單位</a:t>
          </a:r>
          <a:r>
            <a:rPr lang="en-US" altLang="zh-TW" sz="1800" kern="1200" dirty="0" smtClean="0">
              <a:latin typeface="標楷體" pitchFamily="65" charset="-120"/>
              <a:ea typeface="標楷體" pitchFamily="65" charset="-120"/>
            </a:rPr>
            <a:t>)</a:t>
          </a:r>
          <a:r>
            <a:rPr lang="zh-TW" altLang="en-US" sz="1800" kern="1200" dirty="0" smtClean="0">
              <a:latin typeface="標楷體" pitchFamily="65" charset="-120"/>
              <a:ea typeface="標楷體" pitchFamily="65" charset="-120"/>
            </a:rPr>
            <a:t>預告定期發布統計資料</a:t>
          </a:r>
          <a:endParaRPr lang="zh-TW" altLang="en-US" sz="1800" kern="1200" dirty="0"/>
        </a:p>
      </dsp:txBody>
      <dsp:txXfrm rot="-5400000">
        <a:off x="571058" y="2807027"/>
        <a:ext cx="6195471" cy="478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84745-90D6-4B27-B50B-AB5925FA1A7B}">
      <dsp:nvSpPr>
        <dsp:cNvPr id="0" name=""/>
        <dsp:cNvSpPr/>
      </dsp:nvSpPr>
      <dsp:spPr>
        <a:xfrm>
          <a:off x="2428" y="109190"/>
          <a:ext cx="2368153" cy="604800"/>
        </a:xfrm>
        <a:prstGeom prst="rect">
          <a:avLst/>
        </a:prstGeom>
        <a:solidFill>
          <a:srgbClr val="FF99CC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b="1" kern="1200" dirty="0" smtClean="0">
              <a:solidFill>
                <a:schemeClr val="tx1"/>
              </a:solidFill>
              <a:latin typeface="標楷體" pitchFamily="65" charset="-120"/>
            </a:rPr>
            <a:t>平時書面審核</a:t>
          </a:r>
          <a:endParaRPr lang="zh-TW" altLang="en-US" sz="2100" kern="1200" dirty="0">
            <a:solidFill>
              <a:schemeClr val="tx1"/>
            </a:solidFill>
          </a:endParaRPr>
        </a:p>
      </dsp:txBody>
      <dsp:txXfrm>
        <a:off x="2428" y="109190"/>
        <a:ext cx="2368153" cy="604800"/>
      </dsp:txXfrm>
    </dsp:sp>
    <dsp:sp modelId="{CF04BC4D-4650-4F25-A894-19947638BE6F}">
      <dsp:nvSpPr>
        <dsp:cNvPr id="0" name=""/>
        <dsp:cNvSpPr/>
      </dsp:nvSpPr>
      <dsp:spPr>
        <a:xfrm>
          <a:off x="2428" y="713989"/>
          <a:ext cx="2368153" cy="3228120"/>
        </a:xfrm>
        <a:prstGeom prst="rect">
          <a:avLst/>
        </a:prstGeom>
        <a:solidFill>
          <a:srgbClr val="FFFFCC">
            <a:alpha val="89804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全部編表數計</a:t>
          </a:r>
          <a:r>
            <a:rPr lang="en-US" altLang="zh-TW" sz="2100" kern="1200" dirty="0" smtClean="0">
              <a:solidFill>
                <a:srgbClr val="FF505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28</a:t>
          </a:r>
          <a:r>
            <a:rPr lang="zh-TW" altLang="en-US" sz="2100" kern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表</a:t>
          </a:r>
          <a:endParaRPr lang="zh-TW" altLang="en-US" sz="2100" kern="1200" dirty="0"/>
        </a:p>
      </dsp:txBody>
      <dsp:txXfrm>
        <a:off x="2428" y="713989"/>
        <a:ext cx="2368153" cy="3228120"/>
      </dsp:txXfrm>
    </dsp:sp>
    <dsp:sp modelId="{62CA114E-0807-4BB5-A43F-82F98E946647}">
      <dsp:nvSpPr>
        <dsp:cNvPr id="0" name=""/>
        <dsp:cNvSpPr/>
      </dsp:nvSpPr>
      <dsp:spPr>
        <a:xfrm>
          <a:off x="2702123" y="109190"/>
          <a:ext cx="2368153" cy="604800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100" b="1" kern="1200" dirty="0" smtClean="0">
              <a:solidFill>
                <a:schemeClr val="tx1"/>
              </a:solidFill>
              <a:latin typeface="標楷體" panose="03000509000000000000" pitchFamily="65" charset="-120"/>
            </a:rPr>
            <a:t>定期實地稽核</a:t>
          </a:r>
          <a:endParaRPr lang="zh-TW" altLang="en-US" sz="2100" kern="1200" dirty="0">
            <a:solidFill>
              <a:schemeClr val="tx1"/>
            </a:solidFill>
          </a:endParaRPr>
        </a:p>
      </dsp:txBody>
      <dsp:txXfrm>
        <a:off x="2702123" y="109190"/>
        <a:ext cx="2368153" cy="604800"/>
      </dsp:txXfrm>
    </dsp:sp>
    <dsp:sp modelId="{53ED5E5D-0E86-4981-ADBB-CC0996DE7910}">
      <dsp:nvSpPr>
        <dsp:cNvPr id="0" name=""/>
        <dsp:cNvSpPr/>
      </dsp:nvSpPr>
      <dsp:spPr>
        <a:xfrm>
          <a:off x="2702123" y="713989"/>
          <a:ext cx="2368153" cy="3228120"/>
        </a:xfrm>
        <a:prstGeom prst="rect">
          <a:avLst/>
        </a:prstGeom>
        <a:solidFill>
          <a:srgbClr val="FFFFCC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抽查「澎湖縣空氣中總懸浮微粒及落塵檢驗結果」</a:t>
          </a:r>
          <a:endParaRPr lang="zh-TW" alt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「飲用水水質抽驗檢驗結果」</a:t>
          </a:r>
          <a:endParaRPr lang="zh-TW" alt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「澎湖縣執行機關資源回收成果統計</a:t>
          </a:r>
          <a:r>
            <a:rPr lang="zh-TW" altLang="en-US" sz="2100" kern="1200" dirty="0" smtClean="0">
              <a:solidFill>
                <a:schemeClr val="tx1"/>
              </a:solidFill>
              <a:latin typeface="標楷體"/>
              <a:ea typeface="標楷體"/>
            </a:rPr>
            <a:t>」等</a:t>
          </a:r>
          <a:r>
            <a:rPr lang="en-US" altLang="zh-TW" sz="2100" kern="1200" dirty="0" smtClean="0">
              <a:solidFill>
                <a:srgbClr val="FF5050"/>
              </a:solidFill>
              <a:latin typeface="標楷體"/>
              <a:ea typeface="標楷體"/>
            </a:rPr>
            <a:t>3</a:t>
          </a:r>
          <a:r>
            <a:rPr lang="zh-TW" altLang="en-US" sz="2100" kern="1200" dirty="0" smtClean="0">
              <a:solidFill>
                <a:schemeClr val="tx1"/>
              </a:solidFill>
              <a:latin typeface="標楷體"/>
              <a:ea typeface="標楷體"/>
            </a:rPr>
            <a:t>表</a:t>
          </a:r>
          <a:endParaRPr lang="zh-TW" altLang="en-US" sz="2100" kern="1200" dirty="0"/>
        </a:p>
      </dsp:txBody>
      <dsp:txXfrm>
        <a:off x="2702123" y="713989"/>
        <a:ext cx="2368153" cy="3228120"/>
      </dsp:txXfrm>
    </dsp:sp>
    <dsp:sp modelId="{0A55A944-C6AD-444C-AA9B-D6EED74021B9}">
      <dsp:nvSpPr>
        <dsp:cNvPr id="0" name=""/>
        <dsp:cNvSpPr/>
      </dsp:nvSpPr>
      <dsp:spPr>
        <a:xfrm>
          <a:off x="5404246" y="83963"/>
          <a:ext cx="2368153" cy="604800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100" b="1" kern="1200" dirty="0" smtClean="0">
              <a:solidFill>
                <a:schemeClr val="tx1"/>
              </a:solidFill>
              <a:latin typeface="標楷體" pitchFamily="65" charset="-120"/>
            </a:rPr>
            <a:t>不定期稽核</a:t>
          </a:r>
          <a:endParaRPr lang="zh-TW" altLang="en-US" sz="2100" kern="1200" dirty="0">
            <a:solidFill>
              <a:schemeClr val="tx1"/>
            </a:solidFill>
          </a:endParaRPr>
        </a:p>
      </dsp:txBody>
      <dsp:txXfrm>
        <a:off x="5404246" y="83963"/>
        <a:ext cx="2368153" cy="604800"/>
      </dsp:txXfrm>
    </dsp:sp>
    <dsp:sp modelId="{012ED1D0-AA75-4848-8A9D-A174EC1C7AAE}">
      <dsp:nvSpPr>
        <dsp:cNvPr id="0" name=""/>
        <dsp:cNvSpPr/>
      </dsp:nvSpPr>
      <dsp:spPr>
        <a:xfrm>
          <a:off x="5404246" y="660015"/>
          <a:ext cx="2368153" cy="3228120"/>
        </a:xfrm>
        <a:prstGeom prst="rect">
          <a:avLst/>
        </a:prstGeom>
        <a:solidFill>
          <a:srgbClr val="FFFFCC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「澎湖縣環境影響評估個案監督及處分情形」</a:t>
          </a:r>
          <a:endParaRPr lang="zh-TW" alt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「澎湖縣</a:t>
          </a:r>
          <a:r>
            <a:rPr lang="en-US" altLang="zh-TW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市</a:t>
          </a:r>
          <a:r>
            <a:rPr lang="en-US" altLang="zh-TW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)</a:t>
          </a:r>
          <a:r>
            <a:rPr lang="zh-TW" altLang="en-US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環境檢驗樣品分類統計」</a:t>
          </a:r>
          <a:endParaRPr lang="zh-TW" alt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1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「澎湖縣一般垃圾及廚餘清理狀況表</a:t>
          </a:r>
          <a:r>
            <a:rPr lang="zh-TW" altLang="en-US" sz="2100" kern="1200" dirty="0" smtClean="0">
              <a:solidFill>
                <a:schemeClr val="tx1"/>
              </a:solidFill>
              <a:latin typeface="標楷體"/>
              <a:ea typeface="標楷體"/>
            </a:rPr>
            <a:t>」等</a:t>
          </a:r>
          <a:r>
            <a:rPr lang="en-US" altLang="zh-TW" sz="2100" kern="1200" dirty="0" smtClean="0">
              <a:solidFill>
                <a:srgbClr val="FF5050"/>
              </a:solidFill>
              <a:latin typeface="標楷體"/>
              <a:ea typeface="標楷體"/>
            </a:rPr>
            <a:t>3</a:t>
          </a:r>
          <a:r>
            <a:rPr lang="zh-TW" altLang="en-US" sz="2100" kern="1200" dirty="0" smtClean="0">
              <a:solidFill>
                <a:schemeClr val="tx1"/>
              </a:solidFill>
              <a:latin typeface="標楷體"/>
              <a:ea typeface="標楷體"/>
            </a:rPr>
            <a:t>表</a:t>
          </a:r>
          <a:endParaRPr lang="zh-TW" altLang="en-US" sz="2100" kern="1200" dirty="0"/>
        </a:p>
      </dsp:txBody>
      <dsp:txXfrm>
        <a:off x="5404246" y="660015"/>
        <a:ext cx="2368153" cy="3228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7C0D02-0CC0-4A48-801B-2B15F5A24E5E}">
      <dsp:nvSpPr>
        <dsp:cNvPr id="0" name=""/>
        <dsp:cNvSpPr/>
      </dsp:nvSpPr>
      <dsp:spPr>
        <a:xfrm rot="5400000">
          <a:off x="4516168" y="-1713484"/>
          <a:ext cx="1051508" cy="47453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TW" altLang="en-US" sz="2500" kern="1200" dirty="0" smtClean="0">
              <a:latin typeface="標楷體" pitchFamily="65" charset="-120"/>
              <a:ea typeface="+mn-ea"/>
            </a:rPr>
            <a:t>編報總表數</a:t>
          </a:r>
          <a:r>
            <a:rPr lang="en-US" altLang="zh-TW" sz="2500" kern="1200" dirty="0" smtClean="0">
              <a:solidFill>
                <a:srgbClr val="0070C0"/>
              </a:solidFill>
              <a:latin typeface="標楷體" pitchFamily="65" charset="-120"/>
              <a:ea typeface="+mn-ea"/>
            </a:rPr>
            <a:t>26</a:t>
          </a:r>
          <a:r>
            <a:rPr lang="zh-TW" altLang="en-US" sz="2500" kern="1200" dirty="0" smtClean="0">
              <a:latin typeface="標楷體" pitchFamily="65" charset="-120"/>
              <a:ea typeface="+mn-ea"/>
            </a:rPr>
            <a:t>表</a:t>
          </a:r>
          <a:r>
            <a:rPr lang="zh-TW" altLang="en-US" sz="2500" kern="1200" dirty="0" smtClean="0">
              <a:latin typeface="標楷體" pitchFamily="65" charset="-120"/>
              <a:ea typeface="+mn-ea"/>
            </a:rPr>
            <a:t>符合規定</a:t>
          </a:r>
          <a:endParaRPr lang="zh-TW" altLang="en-US" sz="2500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altLang="zh-TW" sz="2500" kern="1200" dirty="0" smtClean="0">
              <a:solidFill>
                <a:srgbClr val="0070C0"/>
              </a:solidFill>
              <a:latin typeface="標楷體" pitchFamily="65" charset="-120"/>
              <a:ea typeface="+mn-ea"/>
            </a:rPr>
            <a:t>2</a:t>
          </a:r>
          <a:r>
            <a:rPr lang="zh-TW" altLang="en-US" sz="2500" kern="1200" dirty="0" smtClean="0">
              <a:solidFill>
                <a:srgbClr val="FF0000"/>
              </a:solidFill>
              <a:latin typeface="標楷體" pitchFamily="65" charset="-120"/>
              <a:ea typeface="+mn-ea"/>
            </a:rPr>
            <a:t>表</a:t>
          </a:r>
          <a:r>
            <a:rPr lang="zh-TW" altLang="en-US" sz="2500" kern="1200" dirty="0" smtClean="0">
              <a:solidFill>
                <a:schemeClr val="tx1"/>
              </a:solidFill>
              <a:latin typeface="標楷體" pitchFamily="65" charset="-120"/>
              <a:ea typeface="+mn-ea"/>
            </a:rPr>
            <a:t>有逾期情形</a:t>
          </a:r>
          <a:endParaRPr lang="zh-TW" altLang="en-US" sz="2500" kern="1200" dirty="0" smtClean="0">
            <a:solidFill>
              <a:schemeClr val="tx1"/>
            </a:solidFill>
          </a:endParaRPr>
        </a:p>
      </dsp:txBody>
      <dsp:txXfrm rot="-5400000">
        <a:off x="2669253" y="184761"/>
        <a:ext cx="4694008" cy="948848"/>
      </dsp:txXfrm>
    </dsp:sp>
    <dsp:sp modelId="{F6BDCA94-8F9D-4E62-B891-6E0A27EF77EF}">
      <dsp:nvSpPr>
        <dsp:cNvPr id="0" name=""/>
        <dsp:cNvSpPr/>
      </dsp:nvSpPr>
      <dsp:spPr>
        <a:xfrm>
          <a:off x="0" y="1991"/>
          <a:ext cx="2669253" cy="1314386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0" u="none" kern="1200" dirty="0" smtClean="0">
              <a:solidFill>
                <a:schemeClr val="tx1"/>
              </a:solidFill>
            </a:rPr>
            <a:t>平時書面</a:t>
          </a:r>
          <a:endParaRPr lang="zh-TW" altLang="en-US" sz="2800" b="0" u="none" kern="1200" dirty="0">
            <a:solidFill>
              <a:schemeClr val="tx1"/>
            </a:solidFill>
          </a:endParaRPr>
        </a:p>
      </dsp:txBody>
      <dsp:txXfrm>
        <a:off x="64163" y="66154"/>
        <a:ext cx="2540927" cy="1186060"/>
      </dsp:txXfrm>
    </dsp:sp>
    <dsp:sp modelId="{599D67BC-601C-483D-A2CB-82809E5296B3}">
      <dsp:nvSpPr>
        <dsp:cNvPr id="0" name=""/>
        <dsp:cNvSpPr/>
      </dsp:nvSpPr>
      <dsp:spPr>
        <a:xfrm rot="5400000">
          <a:off x="4516168" y="-333379"/>
          <a:ext cx="1051508" cy="47453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500" kern="1200" dirty="0" smtClean="0">
              <a:latin typeface="標楷體" pitchFamily="65" charset="-120"/>
              <a:ea typeface="標楷體" pitchFamily="65" charset="-120"/>
            </a:rPr>
            <a:t>抽核</a:t>
          </a:r>
          <a:r>
            <a:rPr lang="en-US" altLang="zh-TW" sz="2500" kern="1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3</a:t>
          </a:r>
          <a:r>
            <a:rPr lang="zh-TW" altLang="en-US" sz="2500" kern="1200" dirty="0" smtClean="0">
              <a:latin typeface="標楷體" pitchFamily="65" charset="-120"/>
              <a:ea typeface="標楷體" pitchFamily="65" charset="-120"/>
            </a:rPr>
            <a:t>張表，均符合規定</a:t>
          </a:r>
          <a:endParaRPr lang="zh-TW" altLang="en-US" sz="2500" kern="1200" dirty="0"/>
        </a:p>
      </dsp:txBody>
      <dsp:txXfrm rot="-5400000">
        <a:off x="2669253" y="1564866"/>
        <a:ext cx="4694008" cy="948848"/>
      </dsp:txXfrm>
    </dsp:sp>
    <dsp:sp modelId="{58AAB98A-B6EA-4247-8375-69023A6FAE28}">
      <dsp:nvSpPr>
        <dsp:cNvPr id="0" name=""/>
        <dsp:cNvSpPr/>
      </dsp:nvSpPr>
      <dsp:spPr>
        <a:xfrm>
          <a:off x="0" y="1382096"/>
          <a:ext cx="2669253" cy="1314386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u="none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定期</a:t>
          </a:r>
          <a:endParaRPr lang="zh-TW" altLang="en-US" sz="2800" u="none" kern="1200" dirty="0">
            <a:solidFill>
              <a:schemeClr val="tx1"/>
            </a:solidFill>
          </a:endParaRPr>
        </a:p>
      </dsp:txBody>
      <dsp:txXfrm>
        <a:off x="64163" y="1446259"/>
        <a:ext cx="2540927" cy="1186060"/>
      </dsp:txXfrm>
    </dsp:sp>
    <dsp:sp modelId="{E52533F1-7337-4945-A1BC-C4F5F0361993}">
      <dsp:nvSpPr>
        <dsp:cNvPr id="0" name=""/>
        <dsp:cNvSpPr/>
      </dsp:nvSpPr>
      <dsp:spPr>
        <a:xfrm rot="5400000">
          <a:off x="4516168" y="1046725"/>
          <a:ext cx="1051508" cy="47453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500" kern="1200" dirty="0" smtClean="0">
              <a:latin typeface="標楷體" pitchFamily="65" charset="-120"/>
              <a:ea typeface="標楷體" pitchFamily="65" charset="-120"/>
            </a:rPr>
            <a:t>抽核</a:t>
          </a:r>
          <a:r>
            <a:rPr lang="en-US" altLang="zh-TW" sz="2500" kern="1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rPr>
            <a:t>3</a:t>
          </a:r>
          <a:r>
            <a:rPr lang="zh-TW" altLang="en-US" sz="2500" kern="1200" dirty="0" smtClean="0">
              <a:latin typeface="標楷體" pitchFamily="65" charset="-120"/>
              <a:ea typeface="標楷體" pitchFamily="65" charset="-120"/>
            </a:rPr>
            <a:t>張表</a:t>
          </a:r>
          <a:r>
            <a:rPr lang="zh-TW" altLang="en-US" sz="2500" kern="1200" dirty="0" smtClean="0">
              <a:latin typeface="標楷體" pitchFamily="65" charset="-120"/>
            </a:rPr>
            <a:t>，均符合規定</a:t>
          </a:r>
          <a:endParaRPr lang="zh-TW" altLang="en-US" sz="2500" kern="1200" dirty="0"/>
        </a:p>
      </dsp:txBody>
      <dsp:txXfrm rot="-5400000">
        <a:off x="2669253" y="2944970"/>
        <a:ext cx="4694008" cy="948848"/>
      </dsp:txXfrm>
    </dsp:sp>
    <dsp:sp modelId="{2F6881B0-8D5C-4F37-A2F6-8BF081D91748}">
      <dsp:nvSpPr>
        <dsp:cNvPr id="0" name=""/>
        <dsp:cNvSpPr/>
      </dsp:nvSpPr>
      <dsp:spPr>
        <a:xfrm>
          <a:off x="0" y="2762202"/>
          <a:ext cx="2669253" cy="1314386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0" u="none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不定期</a:t>
          </a:r>
          <a:endParaRPr lang="zh-TW" altLang="en-US" sz="2800" b="0" u="none" kern="1200" dirty="0">
            <a:solidFill>
              <a:schemeClr val="tx1"/>
            </a:solidFill>
          </a:endParaRPr>
        </a:p>
      </dsp:txBody>
      <dsp:txXfrm>
        <a:off x="64163" y="2826365"/>
        <a:ext cx="2540927" cy="11860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7C962-5D70-4582-A45B-D0D37DC40F63}">
      <dsp:nvSpPr>
        <dsp:cNvPr id="0" name=""/>
        <dsp:cNvSpPr/>
      </dsp:nvSpPr>
      <dsp:spPr>
        <a:xfrm>
          <a:off x="3555397" y="1897900"/>
          <a:ext cx="1298525" cy="1252440"/>
        </a:xfrm>
        <a:prstGeom prst="ellipse">
          <a:avLst/>
        </a:prstGeom>
        <a:solidFill>
          <a:srgbClr val="FF99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未來方向</a:t>
          </a:r>
          <a:endParaRPr lang="zh-TW" altLang="en-US" sz="2700" kern="1200" dirty="0"/>
        </a:p>
      </dsp:txBody>
      <dsp:txXfrm>
        <a:off x="3745562" y="2081316"/>
        <a:ext cx="918195" cy="885608"/>
      </dsp:txXfrm>
    </dsp:sp>
    <dsp:sp modelId="{CD2C26B4-E41D-469C-B922-62CD138E4D2D}">
      <dsp:nvSpPr>
        <dsp:cNvPr id="0" name=""/>
        <dsp:cNvSpPr/>
      </dsp:nvSpPr>
      <dsp:spPr>
        <a:xfrm rot="16200000">
          <a:off x="4058350" y="1400972"/>
          <a:ext cx="292618" cy="4583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kern="1200"/>
        </a:p>
      </dsp:txBody>
      <dsp:txXfrm>
        <a:off x="4102243" y="1536527"/>
        <a:ext cx="204833" cy="274985"/>
      </dsp:txXfrm>
    </dsp:sp>
    <dsp:sp modelId="{39AA74C3-1333-47C0-8469-E51AD1AA4D01}">
      <dsp:nvSpPr>
        <dsp:cNvPr id="0" name=""/>
        <dsp:cNvSpPr/>
      </dsp:nvSpPr>
      <dsp:spPr>
        <a:xfrm>
          <a:off x="3368756" y="-71721"/>
          <a:ext cx="1671806" cy="1417511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</a:rPr>
            <a:t>內部統計報表</a:t>
          </a:r>
          <a:endParaRPr lang="zh-TW" altLang="en-US" sz="2400" kern="1200" dirty="0">
            <a:solidFill>
              <a:schemeClr val="tx1"/>
            </a:solidFill>
          </a:endParaRPr>
        </a:p>
      </dsp:txBody>
      <dsp:txXfrm>
        <a:off x="3613586" y="135869"/>
        <a:ext cx="1182146" cy="1002331"/>
      </dsp:txXfrm>
    </dsp:sp>
    <dsp:sp modelId="{4F098FC2-DA41-4ACC-84DB-C03B090EDDF6}">
      <dsp:nvSpPr>
        <dsp:cNvPr id="0" name=""/>
        <dsp:cNvSpPr/>
      </dsp:nvSpPr>
      <dsp:spPr>
        <a:xfrm>
          <a:off x="4971099" y="2294966"/>
          <a:ext cx="282288" cy="4583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107707"/>
            <a:satOff val="4040"/>
            <a:lumOff val="-33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kern="1200"/>
        </a:p>
      </dsp:txBody>
      <dsp:txXfrm>
        <a:off x="4971099" y="2386628"/>
        <a:ext cx="197602" cy="274985"/>
      </dsp:txXfrm>
    </dsp:sp>
    <dsp:sp modelId="{285EFB60-0A14-413B-8B7A-31EB0B83330B}">
      <dsp:nvSpPr>
        <dsp:cNvPr id="0" name=""/>
        <dsp:cNvSpPr/>
      </dsp:nvSpPr>
      <dsp:spPr>
        <a:xfrm>
          <a:off x="5386543" y="1776577"/>
          <a:ext cx="1410408" cy="149508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</a:rPr>
            <a:t>視覺化查詢專區</a:t>
          </a:r>
          <a:endParaRPr lang="zh-TW" altLang="en-US" sz="2400" kern="1200" dirty="0">
            <a:solidFill>
              <a:schemeClr val="tx1"/>
            </a:solidFill>
          </a:endParaRPr>
        </a:p>
      </dsp:txBody>
      <dsp:txXfrm>
        <a:off x="5593092" y="1995527"/>
        <a:ext cx="997310" cy="1057187"/>
      </dsp:txXfrm>
    </dsp:sp>
    <dsp:sp modelId="{850E32BF-33D0-4257-B8BD-B5066A17D2EA}">
      <dsp:nvSpPr>
        <dsp:cNvPr id="0" name=""/>
        <dsp:cNvSpPr/>
      </dsp:nvSpPr>
      <dsp:spPr>
        <a:xfrm rot="5400000">
          <a:off x="4079578" y="3150109"/>
          <a:ext cx="250164" cy="4583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215414"/>
            <a:satOff val="8079"/>
            <a:lumOff val="-66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kern="1200"/>
        </a:p>
      </dsp:txBody>
      <dsp:txXfrm>
        <a:off x="4117103" y="3204247"/>
        <a:ext cx="175115" cy="274985"/>
      </dsp:txXfrm>
    </dsp:sp>
    <dsp:sp modelId="{458310BE-0A5C-4618-A28F-5D949494B782}">
      <dsp:nvSpPr>
        <dsp:cNvPr id="0" name=""/>
        <dsp:cNvSpPr/>
      </dsp:nvSpPr>
      <dsp:spPr>
        <a:xfrm>
          <a:off x="3384373" y="3622348"/>
          <a:ext cx="1640573" cy="1577718"/>
        </a:xfrm>
        <a:prstGeom prst="ellipse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</a:rPr>
            <a:t>性別統計分析</a:t>
          </a:r>
          <a:endParaRPr lang="zh-TW" altLang="en-US" sz="2400" kern="1200" dirty="0">
            <a:solidFill>
              <a:schemeClr val="tx1"/>
            </a:solidFill>
          </a:endParaRPr>
        </a:p>
      </dsp:txBody>
      <dsp:txXfrm>
        <a:off x="3624629" y="3853399"/>
        <a:ext cx="1160061" cy="1115616"/>
      </dsp:txXfrm>
    </dsp:sp>
    <dsp:sp modelId="{DEFA07B9-3389-4303-A41B-CEB9BF8AB9CC}">
      <dsp:nvSpPr>
        <dsp:cNvPr id="0" name=""/>
        <dsp:cNvSpPr/>
      </dsp:nvSpPr>
      <dsp:spPr>
        <a:xfrm rot="10800000">
          <a:off x="3198226" y="2294966"/>
          <a:ext cx="252400" cy="4583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1323121"/>
            <a:satOff val="12119"/>
            <a:lumOff val="-10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kern="1200"/>
        </a:p>
      </dsp:txBody>
      <dsp:txXfrm rot="10800000">
        <a:off x="3273946" y="2386628"/>
        <a:ext cx="176680" cy="274985"/>
      </dsp:txXfrm>
    </dsp:sp>
    <dsp:sp modelId="{3AF64C25-1D19-45F9-B3F4-6E09ABE5355E}">
      <dsp:nvSpPr>
        <dsp:cNvPr id="0" name=""/>
        <dsp:cNvSpPr/>
      </dsp:nvSpPr>
      <dsp:spPr>
        <a:xfrm>
          <a:off x="1555976" y="1776577"/>
          <a:ext cx="1523192" cy="1495087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</a:rPr>
            <a:t>統計</a:t>
          </a:r>
          <a:endParaRPr lang="en-US" altLang="zh-TW" sz="2400" kern="1200" dirty="0" smtClean="0">
            <a:solidFill>
              <a:schemeClr val="tx1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</a:rPr>
            <a:t>年報</a:t>
          </a:r>
          <a:endParaRPr lang="zh-TW" altLang="en-US" sz="2400" kern="1200" dirty="0">
            <a:solidFill>
              <a:schemeClr val="tx1"/>
            </a:solidFill>
          </a:endParaRPr>
        </a:p>
      </dsp:txBody>
      <dsp:txXfrm>
        <a:off x="1779042" y="1995527"/>
        <a:ext cx="1077060" cy="1057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4983" cy="3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182" y="0"/>
            <a:ext cx="4276557" cy="3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98976"/>
            <a:ext cx="4274983" cy="33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182" y="6398976"/>
            <a:ext cx="4276557" cy="33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5F87C7DD-959D-4A56-AEDA-4A20EB6FC80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4983" cy="3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182" y="0"/>
            <a:ext cx="4276557" cy="3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49613" y="504825"/>
            <a:ext cx="3367087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7261" y="3199488"/>
            <a:ext cx="7891791" cy="3031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98976"/>
            <a:ext cx="4274983" cy="33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8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182" y="6398976"/>
            <a:ext cx="4276557" cy="33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4" tIns="45703" rIns="91404" bIns="4570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5E2D1035-2E23-4E36-A87D-C2D5E35AAF5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85CD67-F1B6-48AB-B102-663562B4A06E}" type="slidenum">
              <a:rPr lang="en-US" altLang="zh-TW" smtClean="0"/>
              <a:pPr/>
              <a:t>1</a:t>
            </a:fld>
            <a:endParaRPr lang="en-US" altLang="zh-TW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smtClean="0"/>
          </a:p>
          <a:p>
            <a:pPr eaLnBrk="1" hangingPunct="1"/>
            <a:endParaRPr lang="en-US" altLang="zh-TW" smtClean="0"/>
          </a:p>
          <a:p>
            <a:pPr eaLnBrk="1" hangingPunct="1"/>
            <a:endParaRPr lang="zh-TW" altLang="zh-TW" smtClean="0"/>
          </a:p>
        </p:txBody>
      </p:sp>
      <p:sp>
        <p:nvSpPr>
          <p:cNvPr id="59397" name="頁尾版面配置區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en-US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 smtClean="0"/>
          </a:p>
          <a:p>
            <a:endParaRPr lang="en-US" altLang="zh-TW" smtClean="0"/>
          </a:p>
          <a:p>
            <a:endParaRPr lang="en-US" altLang="zh-TW" smtClean="0"/>
          </a:p>
          <a:p>
            <a:endParaRPr lang="zh-TW" altLang="en-US" smtClean="0"/>
          </a:p>
        </p:txBody>
      </p:sp>
      <p:sp>
        <p:nvSpPr>
          <p:cNvPr id="60420" name="頁尾版面配置區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en-US" altLang="zh-TW" smtClean="0"/>
          </a:p>
        </p:txBody>
      </p:sp>
      <p:sp>
        <p:nvSpPr>
          <p:cNvPr id="60421" name="投影片編號版面配置區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D75106-F023-4B81-81E4-AB82C9E0CA29}" type="slidenum">
              <a:rPr lang="en-US" altLang="zh-TW" smtClean="0"/>
              <a:pPr/>
              <a:t>2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</a:endParaRPr>
          </a:p>
        </p:txBody>
      </p:sp>
      <p:sp>
        <p:nvSpPr>
          <p:cNvPr id="3174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33960" indent="-282292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29170" indent="-225834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580838" indent="-225834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32505" indent="-225834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484173" indent="-225834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35841" indent="-225834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387509" indent="-225834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39177" indent="-225834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fld id="{4C295C28-3DAE-4C45-948A-3D1BA07728C5}" type="slidenum">
              <a:rPr lang="en-US" altLang="zh-TW" smtClean="0">
                <a:latin typeface="Arial" panose="020B0604020202020204" pitchFamily="34" charset="0"/>
              </a:rPr>
              <a:pPr/>
              <a:t>15</a:t>
            </a:fld>
            <a:endParaRPr lang="en-US" altLang="zh-TW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23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1AED98-A7CB-4017-9094-6D8591D21885}" type="slidenum">
              <a:rPr lang="en-US" altLang="zh-TW" smtClean="0"/>
              <a:pPr/>
              <a:t>27</a:t>
            </a:fld>
            <a:endParaRPr lang="en-US" altLang="zh-TW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 smtClean="0"/>
          </a:p>
        </p:txBody>
      </p:sp>
      <p:sp>
        <p:nvSpPr>
          <p:cNvPr id="70661" name="頁尾版面配置區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A86EC9F7-C1EA-4821-B98D-D8BCFC583ED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074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943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8476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7681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482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F0E603-3538-4C10-B434-7028666831A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2592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86E59-FDD9-4E67-A7D6-29B51D75D05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97603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762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48481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590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8556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990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6" r:id="rId1"/>
    <p:sldLayoutId id="2147484677" r:id="rId2"/>
    <p:sldLayoutId id="2147484678" r:id="rId3"/>
    <p:sldLayoutId id="2147484679" r:id="rId4"/>
    <p:sldLayoutId id="2147484680" r:id="rId5"/>
    <p:sldLayoutId id="2147484681" r:id="rId6"/>
    <p:sldLayoutId id="2147484682" r:id="rId7"/>
    <p:sldLayoutId id="2147484683" r:id="rId8"/>
    <p:sldLayoutId id="2147484684" r:id="rId9"/>
    <p:sldLayoutId id="2147484685" r:id="rId10"/>
    <p:sldLayoutId id="214748468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www.penghu.gov.tw/accounting/home.jsp?mserno=201110140003&amp;serno=201201050004&amp;contlink=ap/unitdata_view.jsp&amp;dataserno=201601290003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90586" y="1124744"/>
            <a:ext cx="7924800" cy="1079500"/>
          </a:xfrm>
        </p:spPr>
        <p:txBody>
          <a:bodyPr>
            <a:noAutofit/>
          </a:bodyPr>
          <a:lstStyle/>
          <a:p>
            <a:pPr algn="ctr"/>
            <a:r>
              <a:rPr lang="zh-TW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澎湖縣政府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環境保護</a:t>
            </a:r>
            <a:r>
              <a:rPr lang="zh-TW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局</a:t>
            </a: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年公務統計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工作檢</a:t>
            </a:r>
            <a:r>
              <a:rPr lang="zh-TW" altLang="zh-TW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討會</a:t>
            </a:r>
            <a:endParaRPr lang="zh-TW" altLang="en-US" sz="3600" b="1" dirty="0" smtClean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643063" y="2420887"/>
            <a:ext cx="6192837" cy="3413175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Wingdings" pitchFamily="2" charset="2"/>
              <a:buNone/>
            </a:pPr>
            <a:endParaRPr kumimoji="0" lang="en-US" altLang="zh-TW" dirty="0" smtClean="0"/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zh-TW" altLang="zh-TW" sz="4400" b="1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公務</a:t>
            </a:r>
            <a:r>
              <a:rPr lang="zh-TW" altLang="zh-TW" sz="4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統計</a:t>
            </a:r>
            <a:r>
              <a:rPr lang="zh-TW" altLang="en-US" sz="44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業務報告</a:t>
            </a:r>
            <a:endParaRPr lang="en-US" altLang="zh-TW" sz="4400" b="1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algn="ctr">
              <a:buNone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澎湖縣政府環境保護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局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會計室</a:t>
            </a:r>
          </a:p>
          <a:p>
            <a:pPr algn="ctr"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李筱雯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algn="ctr">
              <a:buNone/>
              <a:defRPr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許春寶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algn="ctr">
              <a:buNone/>
              <a:defRPr/>
            </a:pP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日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algn="ctr" eaLnBrk="1" hangingPunct="1">
              <a:buFont typeface="Wingdings" pitchFamily="2" charset="2"/>
              <a:buNone/>
            </a:pPr>
            <a:endParaRPr kumimoji="0" lang="en-US" altLang="zh-TW" dirty="0" smtClean="0"/>
          </a:p>
        </p:txBody>
      </p:sp>
      <p:pic>
        <p:nvPicPr>
          <p:cNvPr id="6148" name="Picture 5" descr="dgba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49" y="208311"/>
            <a:ext cx="11334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  <p:transition advTm="6475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158418"/>
          </a:xfrm>
        </p:spPr>
        <p:txBody>
          <a:bodyPr/>
          <a:lstStyle/>
          <a:p>
            <a:pPr algn="ctr"/>
            <a:r>
              <a:rPr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簡報大綱</a:t>
            </a:r>
            <a:endParaRPr lang="zh-TW" altLang="en-US" b="1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171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dirty="0" smtClean="0"/>
              <a:t>1</a:t>
            </a:r>
          </a:p>
        </p:txBody>
      </p:sp>
      <p:pic>
        <p:nvPicPr>
          <p:cNvPr id="7173" name="Picture 5" descr="dgba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11334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700404" y="1643050"/>
            <a:ext cx="7772400" cy="4050792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zh-TW" altLang="en-US" sz="2800" b="1" dirty="0">
                <a:latin typeface="+mn-ea"/>
              </a:rPr>
              <a:t>一、公務統計報表編報</a:t>
            </a:r>
            <a:r>
              <a:rPr lang="zh-TW" altLang="en-US" sz="2800" b="1" dirty="0" smtClean="0">
                <a:latin typeface="+mn-ea"/>
              </a:rPr>
              <a:t>注意事項</a:t>
            </a:r>
            <a:endParaRPr lang="en-US" altLang="zh-TW" sz="2800" b="1" dirty="0" smtClean="0">
              <a:latin typeface="+mn-ea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zh-TW" altLang="en-US" sz="2800" b="1" dirty="0">
                <a:latin typeface="+mn-ea"/>
              </a:rPr>
              <a:t>二</a:t>
            </a:r>
            <a:r>
              <a:rPr lang="zh-TW" altLang="en-US" sz="2800" b="1" dirty="0" smtClean="0">
                <a:latin typeface="+mn-ea"/>
              </a:rPr>
              <a:t>、本年度公務</a:t>
            </a:r>
            <a:r>
              <a:rPr lang="zh-TW" altLang="en-US" sz="2800" b="1" dirty="0">
                <a:latin typeface="+mn-ea"/>
              </a:rPr>
              <a:t>統計業務推動</a:t>
            </a:r>
            <a:r>
              <a:rPr lang="zh-TW" altLang="en-US" sz="2800" b="1" dirty="0" smtClean="0">
                <a:latin typeface="+mn-ea"/>
              </a:rPr>
              <a:t>情形</a:t>
            </a:r>
            <a:endParaRPr lang="en-US" altLang="zh-TW" sz="2800" b="1" dirty="0" smtClean="0">
              <a:latin typeface="+mn-ea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zh-TW" altLang="en-US" sz="2800" b="1" dirty="0">
                <a:latin typeface="+mn-ea"/>
              </a:rPr>
              <a:t>三、未來統計業務推動方向</a:t>
            </a:r>
          </a:p>
          <a:p>
            <a:endParaRPr lang="zh-TW" altLang="en-US" dirty="0">
              <a:latin typeface="標楷體" pitchFamily="65" charset="-120"/>
            </a:endParaRPr>
          </a:p>
          <a:p>
            <a:endParaRPr lang="zh-TW" altLang="en-US" dirty="0">
              <a:latin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ransition advTm="10343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>
                <a:latin typeface="+mn-ea"/>
                <a:ea typeface="+mn-ea"/>
              </a:rPr>
              <a:t>公務統計報表編報注意事項</a:t>
            </a:r>
            <a:endParaRPr lang="zh-TW" altLang="en-US" sz="4400" dirty="0">
              <a:latin typeface="+mn-ea"/>
              <a:ea typeface="+mn-ea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一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1287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"/>
    </mc:Choice>
    <mc:Fallback xmlns="">
      <p:transition spd="slow" advTm="92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3308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標題 1"/>
          <p:cNvSpPr>
            <a:spLocks noGrp="1"/>
          </p:cNvSpPr>
          <p:nvPr>
            <p:ph type="title"/>
          </p:nvPr>
        </p:nvSpPr>
        <p:spPr>
          <a:xfrm>
            <a:off x="251521" y="301625"/>
            <a:ext cx="8784530" cy="823119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公務統計報表編製及送核注意事項</a:t>
            </a:r>
          </a:p>
        </p:txBody>
      </p:sp>
      <p:sp>
        <p:nvSpPr>
          <p:cNvPr id="5123" name="內容版面配置區 2"/>
          <p:cNvSpPr>
            <a:spLocks noGrp="1"/>
          </p:cNvSpPr>
          <p:nvPr>
            <p:ph idx="1"/>
          </p:nvPr>
        </p:nvSpPr>
        <p:spPr>
          <a:xfrm>
            <a:off x="447987" y="1638603"/>
            <a:ext cx="8275389" cy="4591050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en-US" altLang="zh-TW" sz="11200" dirty="0" smtClean="0">
                <a:latin typeface="+mn-ea"/>
              </a:rPr>
              <a:t>1.</a:t>
            </a:r>
            <a:r>
              <a:rPr lang="zh-TW" altLang="en-US" sz="11200" dirty="0" smtClean="0">
                <a:latin typeface="+mn-ea"/>
              </a:rPr>
              <a:t>縣府所屬</a:t>
            </a:r>
            <a:r>
              <a:rPr lang="zh-TW" altLang="en-US" sz="11200" dirty="0" smtClean="0">
                <a:solidFill>
                  <a:srgbClr val="FF0000"/>
                </a:solidFill>
                <a:latin typeface="+mn-ea"/>
              </a:rPr>
              <a:t>一級機關</a:t>
            </a:r>
            <a:r>
              <a:rPr lang="zh-TW" altLang="en-US" sz="11200" dirty="0" smtClean="0">
                <a:latin typeface="+mn-ea"/>
              </a:rPr>
              <a:t>及各局處所報表程式之增刪修訂應陳報</a:t>
            </a:r>
            <a:r>
              <a:rPr lang="zh-TW" altLang="en-US" sz="11200" dirty="0" smtClean="0">
                <a:solidFill>
                  <a:srgbClr val="FF0000"/>
                </a:solidFill>
                <a:latin typeface="+mn-ea"/>
              </a:rPr>
              <a:t>機關首長</a:t>
            </a:r>
            <a:r>
              <a:rPr lang="zh-TW" altLang="en-US" sz="11200" dirty="0" smtClean="0">
                <a:latin typeface="+mn-ea"/>
              </a:rPr>
              <a:t>核定後實施</a:t>
            </a:r>
            <a:r>
              <a:rPr lang="zh-TW" altLang="en-US" sz="11200" dirty="0" smtClean="0">
                <a:solidFill>
                  <a:srgbClr val="FF0000"/>
                </a:solidFill>
                <a:latin typeface="+mn-ea"/>
              </a:rPr>
              <a:t>。</a:t>
            </a:r>
          </a:p>
          <a:p>
            <a:pPr marL="0" indent="0" eaLnBrk="1" hangingPunct="1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en-US" altLang="zh-TW" sz="11200" dirty="0" smtClean="0">
                <a:latin typeface="+mn-ea"/>
              </a:rPr>
              <a:t>2.</a:t>
            </a:r>
            <a:r>
              <a:rPr lang="zh-TW" altLang="en-US" sz="11200" dirty="0" smtClean="0">
                <a:latin typeface="+mn-ea"/>
              </a:rPr>
              <a:t>各機關於接獲報表需用機關，函請配合增刪修訂報表程式時</a:t>
            </a:r>
            <a:r>
              <a:rPr lang="zh-TW" altLang="en-US" sz="11200" dirty="0" smtClean="0">
                <a:solidFill>
                  <a:srgbClr val="FF0000"/>
                </a:solidFill>
                <a:latin typeface="+mn-ea"/>
              </a:rPr>
              <a:t>，應即辦理</a:t>
            </a:r>
            <a:r>
              <a:rPr lang="zh-TW" altLang="en-US" sz="11200" dirty="0" smtClean="0">
                <a:latin typeface="+mn-ea"/>
              </a:rPr>
              <a:t>，不得無故拖延。</a:t>
            </a:r>
          </a:p>
          <a:p>
            <a:pPr marL="0" indent="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zh-TW" sz="11200" dirty="0">
                <a:latin typeface="+mn-ea"/>
              </a:rPr>
              <a:t>3.</a:t>
            </a:r>
            <a:r>
              <a:rPr lang="zh-TW" altLang="en-US" sz="11200" dirty="0">
                <a:latin typeface="+mn-ea"/>
              </a:rPr>
              <a:t>報表表末之核章，「</a:t>
            </a:r>
            <a:r>
              <a:rPr lang="zh-TW" altLang="en-US" sz="11200" dirty="0">
                <a:solidFill>
                  <a:srgbClr val="FF0000"/>
                </a:solidFill>
                <a:latin typeface="+mn-ea"/>
              </a:rPr>
              <a:t>填表</a:t>
            </a:r>
            <a:r>
              <a:rPr lang="zh-TW" altLang="en-US" sz="11200" dirty="0">
                <a:latin typeface="+mn-ea"/>
              </a:rPr>
              <a:t>」欄由編製單位</a:t>
            </a:r>
            <a:r>
              <a:rPr lang="zh-TW" altLang="en-US" sz="11200" dirty="0" smtClean="0">
                <a:latin typeface="+mn-ea"/>
              </a:rPr>
              <a:t>之</a:t>
            </a:r>
            <a:r>
              <a:rPr lang="zh-TW" altLang="en-US" sz="11200" dirty="0" smtClean="0">
                <a:solidFill>
                  <a:srgbClr val="FF0000"/>
                </a:solidFill>
                <a:latin typeface="+mn-ea"/>
              </a:rPr>
              <a:t>承辦</a:t>
            </a:r>
            <a:r>
              <a:rPr lang="zh-TW" altLang="en-US" sz="11200" dirty="0">
                <a:solidFill>
                  <a:srgbClr val="FF0000"/>
                </a:solidFill>
                <a:latin typeface="+mn-ea"/>
              </a:rPr>
              <a:t>人員蓋章</a:t>
            </a:r>
            <a:r>
              <a:rPr lang="zh-TW" altLang="en-US" sz="11200" dirty="0">
                <a:latin typeface="+mn-ea"/>
              </a:rPr>
              <a:t>；「</a:t>
            </a:r>
            <a:r>
              <a:rPr lang="zh-TW" altLang="en-US" sz="11200" dirty="0">
                <a:solidFill>
                  <a:srgbClr val="FF0000"/>
                </a:solidFill>
                <a:latin typeface="+mn-ea"/>
              </a:rPr>
              <a:t>審核</a:t>
            </a:r>
            <a:r>
              <a:rPr lang="zh-TW" altLang="en-US" sz="11200" dirty="0">
                <a:latin typeface="+mn-ea"/>
              </a:rPr>
              <a:t>」欄由編製單位</a:t>
            </a:r>
            <a:r>
              <a:rPr lang="zh-TW" altLang="en-US" sz="11200" dirty="0" smtClean="0">
                <a:latin typeface="+mn-ea"/>
              </a:rPr>
              <a:t>之股（課）長</a:t>
            </a:r>
            <a:r>
              <a:rPr lang="zh-TW" altLang="en-US" sz="11200" dirty="0">
                <a:latin typeface="+mn-ea"/>
              </a:rPr>
              <a:t>及審查單位之</a:t>
            </a:r>
            <a:r>
              <a:rPr lang="zh-TW" altLang="en-US" sz="11200" dirty="0">
                <a:solidFill>
                  <a:srgbClr val="FF0000"/>
                </a:solidFill>
                <a:latin typeface="+mn-ea"/>
              </a:rPr>
              <a:t>承辦人員</a:t>
            </a:r>
            <a:r>
              <a:rPr lang="zh-TW" altLang="en-US" sz="11200" dirty="0" smtClean="0">
                <a:solidFill>
                  <a:srgbClr val="FF0000"/>
                </a:solidFill>
                <a:latin typeface="+mn-ea"/>
              </a:rPr>
              <a:t>、股（課）長</a:t>
            </a:r>
            <a:r>
              <a:rPr lang="zh-TW" altLang="en-US" sz="11200" dirty="0">
                <a:latin typeface="+mn-ea"/>
              </a:rPr>
              <a:t>蓋章，未置股（</a:t>
            </a:r>
            <a:r>
              <a:rPr lang="zh-TW" altLang="en-US" sz="11200" dirty="0" smtClean="0">
                <a:latin typeface="+mn-ea"/>
              </a:rPr>
              <a:t>課）長者</a:t>
            </a:r>
            <a:r>
              <a:rPr lang="zh-TW" altLang="en-US" sz="11200" dirty="0">
                <a:latin typeface="+mn-ea"/>
              </a:rPr>
              <a:t>由實際負責</a:t>
            </a:r>
            <a:r>
              <a:rPr lang="zh-TW" altLang="en-US" sz="11200" dirty="0" smtClean="0">
                <a:latin typeface="+mn-ea"/>
              </a:rPr>
              <a:t>審核人員</a:t>
            </a:r>
            <a:r>
              <a:rPr lang="zh-TW" altLang="en-US" sz="11200" dirty="0">
                <a:latin typeface="+mn-ea"/>
              </a:rPr>
              <a:t>蓋章；「</a:t>
            </a:r>
            <a:r>
              <a:rPr lang="zh-TW" altLang="en-US" sz="11200" dirty="0">
                <a:solidFill>
                  <a:srgbClr val="FF0000"/>
                </a:solidFill>
                <a:latin typeface="+mn-ea"/>
              </a:rPr>
              <a:t>主辦業務人員</a:t>
            </a:r>
            <a:r>
              <a:rPr lang="zh-TW" altLang="en-US" sz="11200" dirty="0">
                <a:latin typeface="+mn-ea"/>
              </a:rPr>
              <a:t>」欄由</a:t>
            </a:r>
            <a:r>
              <a:rPr lang="zh-TW" altLang="en-US" sz="11200" dirty="0">
                <a:solidFill>
                  <a:srgbClr val="FF0000"/>
                </a:solidFill>
                <a:latin typeface="+mn-ea"/>
              </a:rPr>
              <a:t>主辦</a:t>
            </a:r>
            <a:r>
              <a:rPr lang="zh-TW" altLang="en-US" sz="11200" dirty="0" smtClean="0">
                <a:solidFill>
                  <a:srgbClr val="FF0000"/>
                </a:solidFill>
                <a:latin typeface="+mn-ea"/>
              </a:rPr>
              <a:t>業務單位之主管蓋章。</a:t>
            </a:r>
            <a:endParaRPr lang="en-US" altLang="zh-TW" sz="11200" dirty="0" smtClean="0">
              <a:solidFill>
                <a:srgbClr val="FF0000"/>
              </a:solidFill>
              <a:latin typeface="+mn-ea"/>
            </a:endParaRPr>
          </a:p>
          <a:p>
            <a:pPr marL="0" indent="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zh-TW" altLang="en-US" sz="112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zh-TW" altLang="en-US" sz="11200" dirty="0" smtClean="0">
                <a:solidFill>
                  <a:schemeClr val="accent4"/>
                </a:solidFill>
                <a:latin typeface="+mn-ea"/>
                <a:hlinkClick r:id="rId3" action="ppaction://hlinksldjump"/>
              </a:rPr>
              <a:t>如</a:t>
            </a:r>
            <a:r>
              <a:rPr lang="zh-TW" altLang="en-US" sz="11200" dirty="0">
                <a:solidFill>
                  <a:schemeClr val="accent4"/>
                </a:solidFill>
                <a:latin typeface="+mn-ea"/>
                <a:hlinkClick r:id="rId3" action="ppaction://hlinksldjump"/>
              </a:rPr>
              <a:t>範例(一)</a:t>
            </a:r>
            <a:endParaRPr lang="zh-TW" altLang="en-US" sz="11200" dirty="0">
              <a:solidFill>
                <a:schemeClr val="accent4"/>
              </a:solidFill>
              <a:latin typeface="+mn-ea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zh-TW" altLang="en-US" sz="9600" dirty="0" smtClean="0">
              <a:latin typeface="+mn-ea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None/>
              <a:defRPr/>
            </a:pPr>
            <a:r>
              <a:rPr lang="zh-TW" altLang="en-US" sz="9600" b="1" dirty="0" smtClean="0">
                <a:latin typeface="+mn-ea"/>
              </a:rPr>
              <a:t>     </a:t>
            </a:r>
            <a:endParaRPr lang="en-US" altLang="zh-TW" sz="9600" b="1" u="sng" dirty="0" smtClean="0">
              <a:solidFill>
                <a:srgbClr val="7030A0"/>
              </a:solidFill>
              <a:latin typeface="+mn-ea"/>
            </a:endParaRPr>
          </a:p>
          <a:p>
            <a:pPr lvl="1">
              <a:defRPr/>
            </a:pPr>
            <a:endParaRPr lang="en-US" altLang="zh-TW" sz="9600" dirty="0" smtClean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lvl="1">
              <a:defRPr/>
            </a:pPr>
            <a:endParaRPr lang="en-US" altLang="zh-TW" sz="9600" dirty="0" smtClean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lvl="1">
              <a:buFont typeface="Wingdings" panose="05000000000000000000" pitchFamily="2" charset="2"/>
              <a:buNone/>
              <a:defRPr/>
            </a:pPr>
            <a:endParaRPr lang="en-US" altLang="zh-TW" sz="9600" dirty="0" smtClean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lvl="1">
              <a:defRPr/>
            </a:pPr>
            <a:endParaRPr lang="en-US" altLang="zh-TW" sz="9600" dirty="0" smtClean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546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15"/>
    </mc:Choice>
    <mc:Fallback xmlns="">
      <p:transition spd="slow" advTm="5021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-52388"/>
            <a:ext cx="1133475" cy="106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標題 1"/>
          <p:cNvSpPr>
            <a:spLocks noGrp="1"/>
          </p:cNvSpPr>
          <p:nvPr>
            <p:ph type="title"/>
          </p:nvPr>
        </p:nvSpPr>
        <p:spPr>
          <a:xfrm>
            <a:off x="684213" y="115888"/>
            <a:ext cx="8351837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公務統計報表編製及送核注意事項</a:t>
            </a:r>
            <a:endParaRPr lang="zh-TW" altLang="en-US" sz="3600" b="1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373122"/>
            <a:ext cx="7772400" cy="4258344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latin typeface="+mn-ea"/>
              </a:rPr>
              <a:t>4.</a:t>
            </a:r>
            <a:r>
              <a:rPr lang="zh-TW" altLang="en-US" sz="2800" dirty="0" smtClean="0">
                <a:latin typeface="+mn-ea"/>
              </a:rPr>
              <a:t>報表資料應填完備，不得缺漏，如無事實之欄位以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「－」</a:t>
            </a:r>
            <a:r>
              <a:rPr lang="zh-TW" altLang="en-US" sz="2800" dirty="0" smtClean="0">
                <a:latin typeface="+mn-ea"/>
              </a:rPr>
              <a:t>表示，未詳者以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「‧‧‧」</a:t>
            </a:r>
            <a:r>
              <a:rPr lang="zh-TW" altLang="en-US" sz="2800" dirty="0" smtClean="0">
                <a:latin typeface="+mn-ea"/>
              </a:rPr>
              <a:t>表示，數字不及</a:t>
            </a:r>
            <a:r>
              <a:rPr lang="zh-TW" altLang="en-US" sz="2800" dirty="0" smtClean="0">
                <a:latin typeface="+mn-ea"/>
              </a:rPr>
              <a:t>半個單位</a:t>
            </a:r>
            <a:r>
              <a:rPr lang="zh-TW" altLang="en-US" sz="2800" dirty="0" smtClean="0">
                <a:latin typeface="+mn-ea"/>
              </a:rPr>
              <a:t>者以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「０」</a:t>
            </a:r>
            <a:r>
              <a:rPr lang="zh-TW" altLang="en-US" sz="2800" dirty="0" smtClean="0">
                <a:latin typeface="+mn-ea"/>
              </a:rPr>
              <a:t>表示。</a:t>
            </a:r>
            <a:endParaRPr lang="en-US" altLang="zh-TW" sz="2800" dirty="0" smtClean="0">
              <a:latin typeface="+mn-ea"/>
            </a:endParaRPr>
          </a:p>
          <a:p>
            <a:pPr marL="0" indent="0">
              <a:buNone/>
              <a:defRPr/>
            </a:pPr>
            <a:r>
              <a:rPr lang="en-US" altLang="zh-TW" sz="2800" dirty="0" smtClean="0">
                <a:latin typeface="+mn-ea"/>
              </a:rPr>
              <a:t>5</a:t>
            </a:r>
            <a:r>
              <a:rPr lang="en-US" altLang="zh-TW" sz="2800" dirty="0">
                <a:latin typeface="+mn-ea"/>
              </a:rPr>
              <a:t>.</a:t>
            </a:r>
            <a:r>
              <a:rPr lang="zh-TW" altLang="en-US" sz="2800" dirty="0">
                <a:latin typeface="+mn-ea"/>
              </a:rPr>
              <a:t>編表遇有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筆誤</a:t>
            </a:r>
            <a:r>
              <a:rPr lang="zh-TW" altLang="en-US" sz="2800" dirty="0">
                <a:latin typeface="+mn-ea"/>
              </a:rPr>
              <a:t>，應用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紅筆</a:t>
            </a:r>
            <a:r>
              <a:rPr lang="zh-TW" altLang="en-US" sz="2800" dirty="0">
                <a:latin typeface="+mn-ea"/>
              </a:rPr>
              <a:t>在錯處劃一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橫線</a:t>
            </a:r>
            <a:r>
              <a:rPr lang="zh-TW" altLang="en-US" sz="2800" dirty="0" smtClean="0">
                <a:latin typeface="+mn-ea"/>
              </a:rPr>
              <a:t>後書寫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正確數字，</a:t>
            </a:r>
            <a:r>
              <a:rPr lang="zh-TW" altLang="en-US" sz="2800" dirty="0">
                <a:latin typeface="+mn-ea"/>
              </a:rPr>
              <a:t>並核蓋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填表人職名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章</a:t>
            </a:r>
            <a:r>
              <a:rPr lang="zh-TW" altLang="en-US" sz="2800" dirty="0" smtClean="0">
                <a:latin typeface="+mn-ea"/>
              </a:rPr>
              <a:t>，</a:t>
            </a:r>
            <a:r>
              <a:rPr lang="zh-TW" altLang="en-US" sz="2800" dirty="0">
                <a:latin typeface="+mn-ea"/>
              </a:rPr>
              <a:t>以示負責</a:t>
            </a:r>
            <a:r>
              <a:rPr lang="zh-TW" altLang="en-US" sz="2800" dirty="0" smtClean="0">
                <a:latin typeface="+mn-ea"/>
              </a:rPr>
              <a:t>。</a:t>
            </a:r>
            <a:endParaRPr lang="en-US" altLang="zh-TW" sz="2800" dirty="0" smtClean="0">
              <a:latin typeface="+mn-ea"/>
            </a:endParaRPr>
          </a:p>
          <a:p>
            <a:pPr marL="0" indent="0">
              <a:buNone/>
              <a:defRPr/>
            </a:pPr>
            <a:r>
              <a:rPr lang="zh-TW" altLang="en-US" sz="2800" dirty="0" smtClean="0">
                <a:solidFill>
                  <a:schemeClr val="accent4"/>
                </a:solidFill>
                <a:latin typeface="+mn-ea"/>
                <a:hlinkClick r:id="rId3" action="ppaction://hlinksldjump"/>
              </a:rPr>
              <a:t>如範例</a:t>
            </a:r>
            <a:r>
              <a:rPr lang="zh-TW" altLang="en-US" sz="2800" dirty="0">
                <a:solidFill>
                  <a:schemeClr val="accent4"/>
                </a:solidFill>
                <a:latin typeface="+mn-ea"/>
                <a:hlinkClick r:id="rId3" action="ppaction://hlinksldjump"/>
              </a:rPr>
              <a:t>(一)</a:t>
            </a:r>
            <a:endParaRPr lang="en-US" altLang="zh-TW" sz="2800" dirty="0">
              <a:solidFill>
                <a:schemeClr val="accent4"/>
              </a:solidFill>
              <a:latin typeface="+mn-ea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zh-TW" altLang="en-US" sz="2800" dirty="0" smtClean="0">
              <a:solidFill>
                <a:schemeClr val="accent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96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04"/>
    </mc:Choice>
    <mc:Fallback xmlns="">
      <p:transition spd="slow" advTm="1910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-61913"/>
            <a:ext cx="1133475" cy="106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標題 1"/>
          <p:cNvSpPr>
            <a:spLocks noGrp="1"/>
          </p:cNvSpPr>
          <p:nvPr>
            <p:ph type="title"/>
          </p:nvPr>
        </p:nvSpPr>
        <p:spPr>
          <a:xfrm>
            <a:off x="684213" y="115888"/>
            <a:ext cx="8351837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公務統計報表編製及送核注意事項</a:t>
            </a:r>
            <a:endParaRPr lang="zh-TW" altLang="en-US" sz="3600" b="1" dirty="0" smtClean="0"/>
          </a:p>
        </p:txBody>
      </p:sp>
      <p:sp>
        <p:nvSpPr>
          <p:cNvPr id="12291" name="內容版面配置區 2"/>
          <p:cNvSpPr>
            <a:spLocks noGrp="1"/>
          </p:cNvSpPr>
          <p:nvPr>
            <p:ph idx="1"/>
          </p:nvPr>
        </p:nvSpPr>
        <p:spPr>
          <a:xfrm>
            <a:off x="539552" y="1292356"/>
            <a:ext cx="7772400" cy="4050792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2800" dirty="0">
                <a:latin typeface="+mn-ea"/>
              </a:rPr>
              <a:t>6</a:t>
            </a:r>
            <a:r>
              <a:rPr lang="en-US" altLang="zh-TW" sz="2800" dirty="0" smtClean="0">
                <a:latin typeface="+mn-ea"/>
              </a:rPr>
              <a:t>.</a:t>
            </a:r>
            <a:r>
              <a:rPr lang="zh-TW" altLang="en-US" sz="2800" dirty="0" smtClean="0">
                <a:latin typeface="+mn-ea"/>
              </a:rPr>
              <a:t>無事實可編報之報表，仍應填送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空白表</a:t>
            </a:r>
            <a:r>
              <a:rPr lang="zh-TW" altLang="en-US" sz="2800" dirty="0" smtClean="0">
                <a:latin typeface="+mn-ea"/>
              </a:rPr>
              <a:t>，並於表末註明「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無事實可填</a:t>
            </a:r>
            <a:r>
              <a:rPr lang="zh-TW" altLang="en-US" sz="2800" dirty="0" smtClean="0">
                <a:latin typeface="+mn-ea"/>
              </a:rPr>
              <a:t>」字樣，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不得缺報</a:t>
            </a:r>
            <a:r>
              <a:rPr lang="zh-TW" altLang="en-US" sz="2800" dirty="0" smtClean="0">
                <a:latin typeface="+mn-ea"/>
              </a:rPr>
              <a:t>，以利查核</a:t>
            </a:r>
            <a:endParaRPr lang="en-US" altLang="zh-TW" sz="2800" dirty="0" smtClean="0">
              <a:latin typeface="+mn-ea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en-US" sz="2800" dirty="0" smtClean="0">
                <a:latin typeface="+mn-ea"/>
                <a:hlinkClick r:id="rId3" action="ppaction://hlinksldjump"/>
              </a:rPr>
              <a:t>如範例二</a:t>
            </a:r>
            <a:endParaRPr lang="en-US" altLang="zh-TW" sz="2800" dirty="0" smtClean="0">
              <a:latin typeface="+mn-ea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latin typeface="+mn-ea"/>
              </a:rPr>
              <a:t>7.</a:t>
            </a:r>
            <a:r>
              <a:rPr lang="zh-TW" altLang="zh-TW" sz="2800" dirty="0">
                <a:latin typeface="+mn-ea"/>
              </a:rPr>
              <a:t>機關應編之報表，報表右下角應填寫或</a:t>
            </a:r>
            <a:r>
              <a:rPr lang="zh-TW" altLang="zh-TW" sz="2800" dirty="0" smtClean="0">
                <a:latin typeface="+mn-ea"/>
              </a:rPr>
              <a:t>印製</a:t>
            </a:r>
            <a:r>
              <a:rPr lang="zh-TW" altLang="zh-TW" sz="2800" dirty="0" smtClean="0">
                <a:solidFill>
                  <a:srgbClr val="FF0000"/>
                </a:solidFill>
                <a:latin typeface="+mn-ea"/>
              </a:rPr>
              <a:t>編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製日期</a:t>
            </a:r>
            <a:r>
              <a:rPr lang="zh-TW" altLang="zh-TW" sz="2800" dirty="0">
                <a:latin typeface="+mn-ea"/>
              </a:rPr>
              <a:t>，於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編報期限之前報送</a:t>
            </a:r>
            <a:r>
              <a:rPr lang="zh-TW" altLang="zh-TW" sz="2800" dirty="0">
                <a:latin typeface="+mn-ea"/>
              </a:rPr>
              <a:t>，並於</a:t>
            </a:r>
            <a:r>
              <a:rPr lang="zh-TW" altLang="zh-TW" sz="2800" dirty="0" smtClean="0">
                <a:latin typeface="+mn-ea"/>
              </a:rPr>
              <a:t>完成會</a:t>
            </a:r>
            <a:r>
              <a:rPr lang="zh-TW" altLang="zh-TW" sz="2800" dirty="0">
                <a:latin typeface="+mn-ea"/>
              </a:rPr>
              <a:t>核程序與經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機關長官核章</a:t>
            </a:r>
            <a:r>
              <a:rPr lang="zh-TW" altLang="zh-TW" sz="2800" dirty="0">
                <a:latin typeface="+mn-ea"/>
              </a:rPr>
              <a:t>後，編製單位</a:t>
            </a:r>
            <a:r>
              <a:rPr lang="zh-TW" altLang="zh-TW" sz="2800" dirty="0" smtClean="0">
                <a:latin typeface="+mn-ea"/>
              </a:rPr>
              <a:t>應依</a:t>
            </a:r>
            <a:r>
              <a:rPr lang="zh-TW" altLang="zh-TW" sz="2800" dirty="0">
                <a:latin typeface="+mn-ea"/>
              </a:rPr>
              <a:t>規定之編製份數，將報表送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各審查單位</a:t>
            </a:r>
            <a:r>
              <a:rPr lang="zh-TW" altLang="zh-TW" sz="2800" dirty="0" smtClean="0">
                <a:solidFill>
                  <a:srgbClr val="FF0000"/>
                </a:solidFill>
                <a:latin typeface="+mn-ea"/>
              </a:rPr>
              <a:t>登記</a:t>
            </a:r>
            <a:r>
              <a:rPr lang="zh-TW" altLang="zh-TW" sz="2800" dirty="0">
                <a:latin typeface="+mn-ea"/>
              </a:rPr>
              <a:t>，並抽存一份。</a:t>
            </a:r>
          </a:p>
          <a:p>
            <a:pPr>
              <a:defRPr/>
            </a:pPr>
            <a:endParaRPr lang="zh-TW" altLang="en-US" dirty="0" smtClean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7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88"/>
    </mc:Choice>
    <mc:Fallback xmlns="">
      <p:transition spd="slow" advTm="1248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404813"/>
            <a:ext cx="8352928" cy="7302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</a:t>
            </a:r>
            <a:r>
              <a:rPr lang="zh-TW" altLang="en-US" sz="3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統計報表編製及送核</a:t>
            </a:r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注意事項</a:t>
            </a:r>
            <a:endParaRPr lang="zh-TW" altLang="en-US" sz="3600" b="1" dirty="0">
              <a:solidFill>
                <a:schemeClr val="accent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48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1916832"/>
            <a:ext cx="7817940" cy="4132455"/>
          </a:xfrm>
        </p:spPr>
      </p:pic>
      <p:sp>
        <p:nvSpPr>
          <p:cNvPr id="5" name="內容版面配置區 3"/>
          <p:cNvSpPr txBox="1">
            <a:spLocks/>
          </p:cNvSpPr>
          <p:nvPr/>
        </p:nvSpPr>
        <p:spPr>
          <a:xfrm>
            <a:off x="1079749" y="1332707"/>
            <a:ext cx="6715125" cy="46303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00"/>
              </a:lnSpc>
            </a:pP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範例一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錯誤更正</a:t>
            </a:r>
            <a:endParaRPr lang="en-US" altLang="zh-TW" sz="2400" b="1" dirty="0" smtClean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709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1"/>
    </mc:Choice>
    <mc:Fallback xmlns="">
      <p:transition spd="slow" advTm="87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404813"/>
            <a:ext cx="8352928" cy="7302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</a:t>
            </a:r>
            <a:r>
              <a:rPr lang="zh-TW" altLang="en-US" sz="3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統計報表編製及送核</a:t>
            </a:r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注意事項</a:t>
            </a:r>
            <a:endParaRPr lang="zh-TW" altLang="en-US" sz="3600" b="1" dirty="0">
              <a:solidFill>
                <a:schemeClr val="accent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內容版面配置區 3"/>
          <p:cNvSpPr txBox="1">
            <a:spLocks/>
          </p:cNvSpPr>
          <p:nvPr/>
        </p:nvSpPr>
        <p:spPr>
          <a:xfrm>
            <a:off x="1079749" y="1332707"/>
            <a:ext cx="6715125" cy="46303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00"/>
              </a:lnSpc>
            </a:pP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範例二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無事實可填</a:t>
            </a:r>
            <a:endParaRPr lang="en-US" altLang="zh-TW" sz="2400" b="1" dirty="0" smtClean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8</a:t>
            </a:fld>
            <a:endParaRPr lang="en-US" altLang="zh-TW"/>
          </a:p>
        </p:txBody>
      </p:sp>
      <p:pic>
        <p:nvPicPr>
          <p:cNvPr id="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120899"/>
            <a:ext cx="7416824" cy="470537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6" name="橢圓 5"/>
          <p:cNvSpPr/>
          <p:nvPr/>
        </p:nvSpPr>
        <p:spPr>
          <a:xfrm>
            <a:off x="1079749" y="3068960"/>
            <a:ext cx="102746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851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2"/>
    </mc:Choice>
    <mc:Fallback xmlns="">
      <p:transition spd="slow" advTm="507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17463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標題 1"/>
          <p:cNvSpPr>
            <a:spLocks noGrp="1"/>
          </p:cNvSpPr>
          <p:nvPr>
            <p:ph type="title"/>
          </p:nvPr>
        </p:nvSpPr>
        <p:spPr>
          <a:xfrm>
            <a:off x="684213" y="115888"/>
            <a:ext cx="8301167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公務統計報表編製及送核注意事項</a:t>
            </a:r>
            <a:endParaRPr lang="zh-TW" altLang="en-US" sz="3600" b="1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9713" y="1356096"/>
            <a:ext cx="8580759" cy="4665192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latin typeface="+mn-ea"/>
              </a:rPr>
              <a:t>8.</a:t>
            </a:r>
            <a:r>
              <a:rPr lang="zh-TW" altLang="en-US" sz="2800" dirty="0" smtClean="0">
                <a:latin typeface="+mn-ea"/>
              </a:rPr>
              <a:t>為使各受表機關所持資料正確一致，各報表編報機關資料修正，應重新編表，並於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表名後</a:t>
            </a:r>
            <a:r>
              <a:rPr lang="zh-TW" altLang="en-US" sz="2800" dirty="0" smtClean="0">
                <a:latin typeface="+mn-ea"/>
              </a:rPr>
              <a:t>註明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「修正表」</a:t>
            </a:r>
            <a:r>
              <a:rPr lang="zh-TW" altLang="en-US" sz="2800" dirty="0" smtClean="0">
                <a:latin typeface="+mn-ea"/>
              </a:rPr>
              <a:t>字樣及表末詳細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註明修正原因，</a:t>
            </a:r>
            <a:r>
              <a:rPr lang="zh-TW" altLang="en-US" sz="2800" dirty="0" smtClean="0">
                <a:latin typeface="+mn-ea"/>
              </a:rPr>
              <a:t>按原報表遞送機關分送修正表。</a:t>
            </a:r>
            <a:r>
              <a:rPr lang="zh-TW" altLang="en-US" sz="2800" dirty="0" smtClean="0">
                <a:solidFill>
                  <a:schemeClr val="accent4"/>
                </a:solidFill>
                <a:latin typeface="+mn-ea"/>
              </a:rPr>
              <a:t> </a:t>
            </a:r>
            <a:endParaRPr lang="en-US" altLang="zh-TW" sz="2800" dirty="0" smtClean="0">
              <a:solidFill>
                <a:schemeClr val="accent4"/>
              </a:solidFill>
              <a:latin typeface="+mn-ea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zh-TW" altLang="en-US" sz="2800" dirty="0" smtClean="0">
                <a:latin typeface="+mn-ea"/>
                <a:hlinkClick r:id="rId3" action="ppaction://hlinksldjump"/>
              </a:rPr>
              <a:t>如範例</a:t>
            </a:r>
            <a:r>
              <a:rPr lang="zh-TW" altLang="en-US" sz="2800" dirty="0">
                <a:latin typeface="+mn-ea"/>
                <a:hlinkClick r:id="rId3" action="ppaction://hlinksldjump"/>
              </a:rPr>
              <a:t>三</a:t>
            </a:r>
            <a:endParaRPr lang="en-US" altLang="zh-TW" sz="2800" dirty="0" smtClean="0">
              <a:latin typeface="+mn-ea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latin typeface="+mn-ea"/>
              </a:rPr>
              <a:t>9.</a:t>
            </a:r>
            <a:r>
              <a:rPr lang="zh-TW" altLang="en-US" sz="2800" dirty="0" smtClean="0">
                <a:latin typeface="+mn-ea"/>
              </a:rPr>
              <a:t>業務單位報表編製人員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異動時，</a:t>
            </a:r>
            <a:r>
              <a:rPr lang="zh-TW" altLang="en-US" sz="2800" dirty="0" smtClean="0">
                <a:latin typeface="+mn-ea"/>
              </a:rPr>
              <a:t>請務必將業務相關公務報表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移交</a:t>
            </a:r>
            <a:r>
              <a:rPr lang="zh-TW" altLang="en-US" sz="2800" dirty="0" smtClean="0">
                <a:latin typeface="+mn-ea"/>
              </a:rPr>
              <a:t>，以利業務順利推展</a:t>
            </a:r>
            <a:r>
              <a:rPr lang="zh-TW" altLang="en-US" sz="2800" dirty="0" smtClean="0">
                <a:solidFill>
                  <a:schemeClr val="accent4"/>
                </a:solidFill>
                <a:latin typeface="+mn-ea"/>
              </a:rPr>
              <a:t>。</a:t>
            </a:r>
            <a:endParaRPr lang="en-US" altLang="zh-TW" sz="2800" dirty="0" smtClean="0">
              <a:solidFill>
                <a:schemeClr val="accent4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en-US" altLang="zh-TW" sz="2800" dirty="0" smtClean="0">
                <a:latin typeface="標楷體" panose="03000509000000000000" pitchFamily="65" charset="-120"/>
              </a:rPr>
              <a:t>10.</a:t>
            </a:r>
            <a:r>
              <a:rPr lang="zh-TW" altLang="zh-TW" sz="2800" dirty="0"/>
              <a:t>各機關報表資料</a:t>
            </a:r>
            <a:r>
              <a:rPr lang="zh-TW" altLang="zh-TW" sz="2800" u="sng" dirty="0">
                <a:solidFill>
                  <a:srgbClr val="FF0000"/>
                </a:solidFill>
              </a:rPr>
              <a:t>以電子媒體傳輸報送者</a:t>
            </a:r>
            <a:r>
              <a:rPr lang="zh-TW" altLang="zh-TW" sz="2800" dirty="0"/>
              <a:t>，為展現機關施政成果，並明編報責任，資料報送時仍應同步</a:t>
            </a:r>
            <a:r>
              <a:rPr lang="zh-TW" altLang="zh-TW" sz="2800" dirty="0">
                <a:solidFill>
                  <a:srgbClr val="FF0000"/>
                </a:solidFill>
              </a:rPr>
              <a:t>列印紙本報表</a:t>
            </a:r>
            <a:r>
              <a:rPr lang="zh-TW" altLang="zh-TW" sz="2800" dirty="0"/>
              <a:t>，並依規定逐級核章後送本處統計科存參。</a:t>
            </a:r>
          </a:p>
          <a:p>
            <a:pPr marL="0" indent="0">
              <a:buNone/>
              <a:defRPr/>
            </a:pPr>
            <a:endParaRPr lang="zh-TW" altLang="en-US" sz="2800" dirty="0">
              <a:solidFill>
                <a:srgbClr val="FF0000"/>
              </a:solidFill>
              <a:latin typeface="標楷體" panose="03000509000000000000" pitchFamily="65" charset="-120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zh-TW" altLang="en-US" sz="2800" dirty="0" smtClean="0">
              <a:solidFill>
                <a:schemeClr val="accent4"/>
              </a:solidFill>
              <a:latin typeface="+mn-ea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zh-TW" altLang="en-US" i="1" dirty="0" smtClean="0">
              <a:solidFill>
                <a:srgbClr val="FF0000"/>
              </a:solidFill>
              <a:latin typeface="+mn-ea"/>
            </a:endParaRPr>
          </a:p>
          <a:p>
            <a:pPr>
              <a:defRPr/>
            </a:pPr>
            <a:endParaRPr lang="zh-TW" altLang="en-US" dirty="0">
              <a:latin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126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51"/>
    </mc:Choice>
    <mc:Fallback xmlns="">
      <p:transition spd="slow" advTm="2835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5" descr="dgbas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11334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標題 1"/>
          <p:cNvSpPr>
            <a:spLocks noGrp="1"/>
          </p:cNvSpPr>
          <p:nvPr>
            <p:ph type="title"/>
          </p:nvPr>
        </p:nvSpPr>
        <p:spPr>
          <a:xfrm>
            <a:off x="395536" y="714375"/>
            <a:ext cx="8319839" cy="642938"/>
          </a:xfrm>
        </p:spPr>
        <p:txBody>
          <a:bodyPr>
            <a:noAutofit/>
          </a:bodyPr>
          <a:lstStyle/>
          <a:p>
            <a:pPr algn="ctr"/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</a:t>
            </a:r>
            <a:r>
              <a:rPr lang="zh-TW" altLang="en-US" sz="3600" b="1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統計報表編製及送核</a:t>
            </a:r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注意事項</a:t>
            </a:r>
            <a:endParaRPr lang="zh-TW" altLang="en-US" sz="3600" b="1" dirty="0" smtClean="0">
              <a:solidFill>
                <a:schemeClr val="tx1"/>
              </a:solidFill>
              <a:ea typeface="標楷體" pitchFamily="65" charset="-120"/>
            </a:endParaRPr>
          </a:p>
        </p:txBody>
      </p:sp>
      <p:sp>
        <p:nvSpPr>
          <p:cNvPr id="23554" name="內容版面配置區 3"/>
          <p:cNvSpPr>
            <a:spLocks noGrp="1"/>
          </p:cNvSpPr>
          <p:nvPr>
            <p:ph sz="half" idx="2"/>
          </p:nvPr>
        </p:nvSpPr>
        <p:spPr>
          <a:xfrm>
            <a:off x="1500188" y="1643063"/>
            <a:ext cx="6715125" cy="642937"/>
          </a:xfrm>
        </p:spPr>
        <p:txBody>
          <a:bodyPr/>
          <a:lstStyle/>
          <a:p>
            <a:pPr>
              <a:lnSpc>
                <a:spcPts val="2800"/>
              </a:lnSpc>
              <a:spcBef>
                <a:spcPts val="1200"/>
              </a:spcBef>
            </a:pPr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範例三</a:t>
            </a:r>
            <a:r>
              <a:rPr lang="en-US" altLang="zh-TW" sz="2400" b="1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4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endParaRPr lang="en-US" altLang="zh-TW" sz="2400" b="1" dirty="0" smtClean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555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BDE63AF-0BEB-42CE-A234-7A6DAB8964D3}" type="slidenum">
              <a:rPr lang="en-US" altLang="zh-TW" smtClean="0"/>
              <a:pPr/>
              <a:t>10</a:t>
            </a:fld>
            <a:endParaRPr lang="en-US" altLang="zh-TW" smtClean="0"/>
          </a:p>
        </p:txBody>
      </p:sp>
      <p:pic>
        <p:nvPicPr>
          <p:cNvPr id="2355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6" y="2132856"/>
            <a:ext cx="7786687" cy="426080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</p:pic>
      <p:sp>
        <p:nvSpPr>
          <p:cNvPr id="23559" name="橢圓 11"/>
          <p:cNvSpPr>
            <a:spLocks noChangeArrowheads="1"/>
          </p:cNvSpPr>
          <p:nvPr/>
        </p:nvSpPr>
        <p:spPr bwMode="auto">
          <a:xfrm>
            <a:off x="5429250" y="2286000"/>
            <a:ext cx="1071563" cy="4286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zh-TW" altLang="en-US"/>
          </a:p>
        </p:txBody>
      </p:sp>
      <p:sp>
        <p:nvSpPr>
          <p:cNvPr id="23560" name="橢圓 12"/>
          <p:cNvSpPr>
            <a:spLocks noChangeArrowheads="1"/>
          </p:cNvSpPr>
          <p:nvPr/>
        </p:nvSpPr>
        <p:spPr bwMode="auto">
          <a:xfrm>
            <a:off x="6786563" y="3071813"/>
            <a:ext cx="2000250" cy="85725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zh-TW" altLang="en-US"/>
          </a:p>
        </p:txBody>
      </p:sp>
      <p:sp>
        <p:nvSpPr>
          <p:cNvPr id="23561" name="橢圓 11"/>
          <p:cNvSpPr>
            <a:spLocks noChangeArrowheads="1"/>
          </p:cNvSpPr>
          <p:nvPr/>
        </p:nvSpPr>
        <p:spPr bwMode="auto">
          <a:xfrm>
            <a:off x="7143750" y="5500688"/>
            <a:ext cx="1571625" cy="428625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zh-TW" altLang="en-US"/>
          </a:p>
        </p:txBody>
      </p:sp>
    </p:spTree>
  </p:cSld>
  <p:clrMapOvr>
    <a:masterClrMapping/>
  </p:clrMapOvr>
  <p:transition advTm="1024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0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標題 1"/>
          <p:cNvSpPr>
            <a:spLocks noGrp="1"/>
          </p:cNvSpPr>
          <p:nvPr>
            <p:ph type="title"/>
          </p:nvPr>
        </p:nvSpPr>
        <p:spPr>
          <a:xfrm>
            <a:off x="297841" y="495300"/>
            <a:ext cx="8640514" cy="989484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公務統計報表編製及送核注意事項</a:t>
            </a:r>
            <a:endParaRPr lang="zh-TW" altLang="en-US" sz="3600" b="1" dirty="0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1938" y="1484784"/>
            <a:ext cx="8558534" cy="4687416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2800" dirty="0" smtClean="0">
                <a:latin typeface="+mn-ea"/>
              </a:rPr>
              <a:t>11.</a:t>
            </a:r>
            <a:r>
              <a:rPr lang="zh-TW" altLang="en-US" sz="2800" dirty="0" smtClean="0">
                <a:latin typeface="+mn-ea"/>
              </a:rPr>
              <a:t>報表審核時應注意表內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縱橫數列</a:t>
            </a:r>
            <a:r>
              <a:rPr lang="zh-TW" altLang="en-US" sz="2800" dirty="0" smtClean="0">
                <a:latin typeface="+mn-ea"/>
              </a:rPr>
              <a:t>、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細數之和與總數是否相符、表末各級人員核章是否完整</a:t>
            </a:r>
            <a:r>
              <a:rPr lang="zh-TW" altLang="en-US" sz="2800" dirty="0" smtClean="0">
                <a:latin typeface="+mn-ea"/>
              </a:rPr>
              <a:t>，審核時如有疑問，應向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原填報人員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查詢</a:t>
            </a:r>
            <a:r>
              <a:rPr lang="zh-TW" altLang="en-US" sz="2800" dirty="0">
                <a:latin typeface="+mn-ea"/>
              </a:rPr>
              <a:t>，不得任意更改</a:t>
            </a:r>
            <a:r>
              <a:rPr lang="zh-TW" altLang="en-US" sz="2800" dirty="0" smtClean="0">
                <a:latin typeface="+mn-ea"/>
              </a:rPr>
              <a:t>。</a:t>
            </a:r>
            <a:endParaRPr lang="en-US" altLang="zh-TW" sz="2800" dirty="0" smtClean="0">
              <a:solidFill>
                <a:srgbClr val="FF0000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en-US" altLang="zh-TW" sz="2800" dirty="0" smtClean="0">
                <a:latin typeface="+mn-ea"/>
              </a:rPr>
              <a:t>12.</a:t>
            </a:r>
            <a:r>
              <a:rPr lang="zh-TW" altLang="en-US" sz="2800" dirty="0" smtClean="0">
                <a:latin typeface="+mn-ea"/>
              </a:rPr>
              <a:t>報表</a:t>
            </a:r>
            <a:r>
              <a:rPr lang="zh-TW" altLang="en-US" sz="2800" dirty="0">
                <a:latin typeface="+mn-ea"/>
              </a:rPr>
              <a:t>增刪修訂經核定後，請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即刻抽換</a:t>
            </a:r>
            <a:r>
              <a:rPr lang="zh-TW" altLang="en-US" sz="2800" dirty="0">
                <a:latin typeface="+mn-ea"/>
              </a:rPr>
              <a:t>並依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最新</a:t>
            </a:r>
            <a:r>
              <a:rPr lang="zh-TW" altLang="en-US" sz="2800" dirty="0">
                <a:latin typeface="+mn-ea"/>
              </a:rPr>
              <a:t>格式編送</a:t>
            </a:r>
            <a:r>
              <a:rPr lang="zh-TW" altLang="en-US" sz="2800" dirty="0" smtClean="0">
                <a:latin typeface="+mn-ea"/>
              </a:rPr>
              <a:t>。</a:t>
            </a:r>
            <a:endParaRPr lang="en-US" altLang="zh-TW" sz="2800" dirty="0" smtClean="0">
              <a:latin typeface="+mn-ea"/>
            </a:endParaRPr>
          </a:p>
          <a:p>
            <a:pPr marL="0" indent="0">
              <a:buNone/>
              <a:defRPr/>
            </a:pPr>
            <a:endParaRPr lang="en-US" altLang="zh-TW" sz="2800" dirty="0">
              <a:solidFill>
                <a:srgbClr val="FF0000"/>
              </a:solidFill>
              <a:latin typeface="+mn-ea"/>
            </a:endParaRP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zh-TW" altLang="en-US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458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66"/>
    </mc:Choice>
    <mc:Fallback xmlns="">
      <p:transition spd="slow" advTm="2836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6304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標題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2814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zh-TW" altLang="en-US" sz="3600" b="1" dirty="0" smtClean="0">
                <a:solidFill>
                  <a:srgbClr val="23239D"/>
                </a:solidFill>
                <a:latin typeface="標楷體" pitchFamily="65" charset="-120"/>
                <a:ea typeface="標楷體" pitchFamily="65" charset="-120"/>
              </a:rPr>
              <a:t>公務統計報告及原始表冊保存期限</a:t>
            </a:r>
          </a:p>
        </p:txBody>
      </p:sp>
      <p:sp>
        <p:nvSpPr>
          <p:cNvPr id="26627" name="內容版面配置區 2"/>
          <p:cNvSpPr>
            <a:spLocks noGrp="1"/>
          </p:cNvSpPr>
          <p:nvPr>
            <p:ph idx="1"/>
          </p:nvPr>
        </p:nvSpPr>
        <p:spPr>
          <a:xfrm>
            <a:off x="323528" y="1551432"/>
            <a:ext cx="8352928" cy="4408043"/>
          </a:xfrm>
        </p:spPr>
        <p:txBody>
          <a:bodyPr>
            <a:normAutofit lnSpcReduction="10000"/>
          </a:bodyPr>
          <a:lstStyle/>
          <a:p>
            <a:r>
              <a:rPr lang="zh-TW" altLang="en-US" sz="2600" dirty="0">
                <a:latin typeface="+mn-ea"/>
              </a:rPr>
              <a:t>統計法施行細則</a:t>
            </a:r>
            <a:r>
              <a:rPr lang="zh-TW" altLang="en-US" sz="2600" dirty="0" smtClean="0">
                <a:latin typeface="+mn-ea"/>
              </a:rPr>
              <a:t>第</a:t>
            </a:r>
            <a:r>
              <a:rPr lang="en-US" altLang="zh-TW" sz="2600" dirty="0" smtClean="0">
                <a:latin typeface="+mn-ea"/>
              </a:rPr>
              <a:t>35</a:t>
            </a:r>
            <a:r>
              <a:rPr lang="zh-TW" altLang="en-US" sz="2600" dirty="0" smtClean="0">
                <a:latin typeface="+mn-ea"/>
              </a:rPr>
              <a:t>條</a:t>
            </a:r>
            <a:endParaRPr lang="en-US" altLang="zh-TW" sz="2600" dirty="0" smtClean="0">
              <a:latin typeface="+mn-ea"/>
            </a:endParaRPr>
          </a:p>
          <a:p>
            <a:r>
              <a:rPr lang="zh-TW" altLang="en-US" sz="2400" dirty="0" smtClean="0"/>
              <a:t>統計</a:t>
            </a:r>
            <a:r>
              <a:rPr lang="zh-TW" altLang="en-US" sz="2400" dirty="0"/>
              <a:t>相關文件與資料以電子儲存媒體保存為原則，保存期限如下：</a:t>
            </a:r>
            <a:r>
              <a:rPr lang="zh-TW" altLang="en-US" sz="3600" dirty="0"/>
              <a:t/>
            </a:r>
            <a:br>
              <a:rPr lang="zh-TW" altLang="en-US" sz="3600" dirty="0"/>
            </a:br>
            <a:r>
              <a:rPr lang="zh-TW" altLang="en-US" sz="2400" dirty="0"/>
              <a:t>一、</a:t>
            </a:r>
            <a:r>
              <a:rPr lang="zh-TW" altLang="en-US" sz="2400" dirty="0">
                <a:solidFill>
                  <a:srgbClr val="FF0000"/>
                </a:solidFill>
              </a:rPr>
              <a:t>公務統計報表</a:t>
            </a:r>
            <a:r>
              <a:rPr lang="zh-TW" altLang="en-US" sz="2400" dirty="0"/>
              <a:t>、</a:t>
            </a:r>
            <a:r>
              <a:rPr lang="zh-TW" altLang="en-US" sz="2400" dirty="0">
                <a:solidFill>
                  <a:srgbClr val="FF0000"/>
                </a:solidFill>
              </a:rPr>
              <a:t>統計調查結果</a:t>
            </a:r>
            <a:r>
              <a:rPr lang="zh-TW" altLang="en-US" sz="2400" dirty="0"/>
              <a:t>及</a:t>
            </a:r>
            <a:r>
              <a:rPr lang="zh-TW" altLang="en-US" sz="2400" dirty="0">
                <a:solidFill>
                  <a:srgbClr val="FF0000"/>
                </a:solidFill>
              </a:rPr>
              <a:t>統計書刊應永久保存</a:t>
            </a:r>
            <a:r>
              <a:rPr lang="zh-TW" altLang="en-US" sz="2400" dirty="0"/>
              <a:t>。</a:t>
            </a:r>
            <a:r>
              <a:rPr lang="zh-TW" altLang="en-US" sz="3600" dirty="0"/>
              <a:t/>
            </a:r>
            <a:br>
              <a:rPr lang="zh-TW" altLang="en-US" sz="3600" dirty="0"/>
            </a:br>
            <a:r>
              <a:rPr lang="zh-TW" altLang="en-US" sz="2400" dirty="0"/>
              <a:t>二、</a:t>
            </a:r>
            <a:r>
              <a:rPr lang="zh-TW" altLang="en-US" sz="2400" dirty="0">
                <a:solidFill>
                  <a:srgbClr val="FF0000"/>
                </a:solidFill>
              </a:rPr>
              <a:t>公務統計原始資料</a:t>
            </a:r>
            <a:r>
              <a:rPr lang="zh-TW" altLang="en-US" sz="2400" dirty="0"/>
              <a:t>自報表編竣日起算，錄入電子儲存媒體者至少</a:t>
            </a:r>
            <a:r>
              <a:rPr lang="zh-TW" altLang="en-US" sz="2400" dirty="0" smtClean="0"/>
              <a:t>保存</a:t>
            </a:r>
            <a:r>
              <a:rPr lang="zh-TW" altLang="en-US" sz="2400" dirty="0" smtClean="0">
                <a:solidFill>
                  <a:srgbClr val="FF0000"/>
                </a:solidFill>
              </a:rPr>
              <a:t>十</a:t>
            </a:r>
            <a:r>
              <a:rPr lang="zh-TW" altLang="en-US" sz="2400" dirty="0" smtClean="0"/>
              <a:t>年</a:t>
            </a:r>
            <a:r>
              <a:rPr lang="zh-TW" altLang="en-US" sz="2400" dirty="0"/>
              <a:t>，書面保存者至少保存</a:t>
            </a:r>
            <a:r>
              <a:rPr lang="zh-TW" altLang="en-US" sz="2400" dirty="0">
                <a:solidFill>
                  <a:srgbClr val="FF0000"/>
                </a:solidFill>
              </a:rPr>
              <a:t>五</a:t>
            </a:r>
            <a:r>
              <a:rPr lang="zh-TW" altLang="en-US" sz="2400" dirty="0"/>
              <a:t>年。</a:t>
            </a:r>
            <a:r>
              <a:rPr lang="zh-TW" altLang="en-US" sz="3600" dirty="0"/>
              <a:t/>
            </a:r>
            <a:br>
              <a:rPr lang="zh-TW" altLang="en-US" sz="3600" dirty="0"/>
            </a:br>
            <a:r>
              <a:rPr lang="zh-TW" altLang="en-US" sz="2400" dirty="0"/>
              <a:t>三、統計調查原始資料自統計結果編竣日起，錄入電子儲存媒體者，</a:t>
            </a:r>
            <a:r>
              <a:rPr lang="zh-TW" altLang="en-US" sz="2400" dirty="0" smtClean="0"/>
              <a:t>基本國勢</a:t>
            </a:r>
            <a:r>
              <a:rPr lang="zh-TW" altLang="en-US" sz="2400" dirty="0"/>
              <a:t>調查永久保存，其餘調查至少保存十年；書面保存者，調查</a:t>
            </a:r>
            <a:r>
              <a:rPr lang="zh-TW" altLang="en-US" sz="2400" dirty="0" smtClean="0"/>
              <a:t>週期五年</a:t>
            </a:r>
            <a:r>
              <a:rPr lang="zh-TW" altLang="en-US" sz="2400" dirty="0"/>
              <a:t>以上者至少保存五年；半年以上未達五年或不定期者至少保存</a:t>
            </a:r>
            <a:r>
              <a:rPr lang="zh-TW" altLang="en-US" sz="2400" dirty="0" smtClean="0"/>
              <a:t>二年</a:t>
            </a:r>
            <a:r>
              <a:rPr lang="zh-TW" altLang="en-US" sz="2400" dirty="0"/>
              <a:t>；未達半年者至少保存一年</a:t>
            </a:r>
            <a:r>
              <a:rPr lang="zh-TW" altLang="en-US" sz="2400" dirty="0" smtClean="0"/>
              <a:t>。</a:t>
            </a:r>
            <a:endParaRPr lang="en-US" altLang="zh-TW" sz="2400" dirty="0" smtClean="0"/>
          </a:p>
          <a:p>
            <a:r>
              <a:rPr lang="zh-TW" altLang="en-US" sz="2400" dirty="0" smtClean="0"/>
              <a:t>屆滿</a:t>
            </a:r>
            <a:r>
              <a:rPr lang="zh-TW" altLang="en-US" sz="2400" dirty="0"/>
              <a:t>保存期限或已錄入電子儲存媒體之書面資料，經機關長官核准後得</a:t>
            </a:r>
            <a:r>
              <a:rPr lang="zh-TW" altLang="en-US" sz="2400" dirty="0" smtClean="0"/>
              <a:t>予銷毀</a:t>
            </a:r>
            <a:r>
              <a:rPr lang="zh-TW" altLang="en-US" sz="2400" dirty="0"/>
              <a:t>。</a:t>
            </a:r>
            <a:r>
              <a:rPr lang="zh-TW" altLang="en-US" sz="2400" dirty="0" smtClean="0">
                <a:latin typeface="+mn-ea"/>
              </a:rPr>
              <a:t> </a:t>
            </a:r>
          </a:p>
          <a:p>
            <a:endParaRPr lang="zh-TW" altLang="en-US" sz="3200" dirty="0" smtClean="0">
              <a:latin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52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24"/>
    </mc:Choice>
    <mc:Fallback xmlns="">
      <p:transition spd="slow" advTm="1422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公務統計報表報告報送流程</a:t>
            </a:r>
            <a:endParaRPr lang="zh-TW" altLang="en-US" sz="3600" dirty="0" smtClean="0"/>
          </a:p>
        </p:txBody>
      </p:sp>
      <p:pic>
        <p:nvPicPr>
          <p:cNvPr id="27652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0825" y="2121408"/>
            <a:ext cx="8713663" cy="4050792"/>
          </a:xfrm>
        </p:spPr>
        <p:txBody>
          <a:bodyPr/>
          <a:lstStyle/>
          <a:p>
            <a:r>
              <a:rPr lang="zh-TW" altLang="en-US" dirty="0" smtClean="0"/>
              <a:t>公務統計報表報送流程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951688" y="2991228"/>
            <a:ext cx="18002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業務編報承辦人員編製完成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3017776" y="2991228"/>
            <a:ext cx="18002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單位主管核章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5098874" y="2991228"/>
            <a:ext cx="184939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報送會計室審核及機關長官核章</a:t>
            </a:r>
            <a:endParaRPr lang="zh-TW" altLang="en-US" dirty="0"/>
          </a:p>
        </p:txBody>
      </p:sp>
      <p:sp>
        <p:nvSpPr>
          <p:cNvPr id="10" name="圓角矩形 9"/>
          <p:cNvSpPr/>
          <p:nvPr/>
        </p:nvSpPr>
        <p:spPr>
          <a:xfrm>
            <a:off x="6999509" y="4459526"/>
            <a:ext cx="18002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分送</a:t>
            </a:r>
            <a:r>
              <a:rPr lang="zh-TW" altLang="en-US" dirty="0" smtClean="0"/>
              <a:t>相關單位</a:t>
            </a:r>
            <a:endParaRPr lang="zh-TW" altLang="en-US" dirty="0"/>
          </a:p>
        </p:txBody>
      </p:sp>
      <p:sp>
        <p:nvSpPr>
          <p:cNvPr id="12" name="圓角矩形 11"/>
          <p:cNvSpPr/>
          <p:nvPr/>
        </p:nvSpPr>
        <p:spPr>
          <a:xfrm>
            <a:off x="1109469" y="4495530"/>
            <a:ext cx="1800200" cy="612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業務單位報送修正表</a:t>
            </a:r>
            <a:endParaRPr lang="zh-TW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7134471" y="2991228"/>
            <a:ext cx="180020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業務單位</a:t>
            </a:r>
            <a:endParaRPr lang="zh-TW" altLang="en-US" dirty="0"/>
          </a:p>
        </p:txBody>
      </p:sp>
      <p:cxnSp>
        <p:nvCxnSpPr>
          <p:cNvPr id="5" name="直線單箭頭接點 4"/>
          <p:cNvCxnSpPr/>
          <p:nvPr/>
        </p:nvCxnSpPr>
        <p:spPr>
          <a:xfrm>
            <a:off x="2751888" y="3315264"/>
            <a:ext cx="2658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>
            <a:stCxn id="7" idx="3"/>
            <a:endCxn id="9" idx="1"/>
          </p:cNvCxnSpPr>
          <p:nvPr/>
        </p:nvCxnSpPr>
        <p:spPr>
          <a:xfrm>
            <a:off x="4817976" y="3315264"/>
            <a:ext cx="2808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>
            <a:stCxn id="9" idx="3"/>
            <a:endCxn id="13" idx="1"/>
          </p:cNvCxnSpPr>
          <p:nvPr/>
        </p:nvCxnSpPr>
        <p:spPr>
          <a:xfrm>
            <a:off x="6948264" y="3315264"/>
            <a:ext cx="1862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7956376" y="3607068"/>
            <a:ext cx="0" cy="852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>
            <a:endCxn id="12" idx="3"/>
          </p:cNvCxnSpPr>
          <p:nvPr/>
        </p:nvCxnSpPr>
        <p:spPr>
          <a:xfrm flipH="1">
            <a:off x="2909669" y="4801564"/>
            <a:ext cx="10334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>
            <a:stCxn id="10" idx="1"/>
          </p:cNvCxnSpPr>
          <p:nvPr/>
        </p:nvCxnSpPr>
        <p:spPr>
          <a:xfrm flipH="1">
            <a:off x="5809551" y="4783562"/>
            <a:ext cx="1189958" cy="18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>
            <a:stCxn id="12" idx="0"/>
            <a:endCxn id="7" idx="2"/>
          </p:cNvCxnSpPr>
          <p:nvPr/>
        </p:nvCxnSpPr>
        <p:spPr>
          <a:xfrm flipV="1">
            <a:off x="2009569" y="3639300"/>
            <a:ext cx="1908307" cy="85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4317633" y="5499070"/>
            <a:ext cx="35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否</a:t>
            </a:r>
            <a:endParaRPr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3403137" y="48015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是</a:t>
            </a:r>
            <a:endParaRPr lang="zh-TW" altLang="en-US" dirty="0"/>
          </a:p>
        </p:txBody>
      </p:sp>
      <p:sp>
        <p:nvSpPr>
          <p:cNvPr id="27659" name="菱形 27658"/>
          <p:cNvSpPr/>
          <p:nvPr/>
        </p:nvSpPr>
        <p:spPr>
          <a:xfrm>
            <a:off x="3904838" y="4117488"/>
            <a:ext cx="1904713" cy="136815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相關單位通知修正報表數字</a:t>
            </a:r>
          </a:p>
        </p:txBody>
      </p:sp>
      <p:cxnSp>
        <p:nvCxnSpPr>
          <p:cNvPr id="27661" name="直線單箭頭接點 27660"/>
          <p:cNvCxnSpPr/>
          <p:nvPr/>
        </p:nvCxnSpPr>
        <p:spPr>
          <a:xfrm flipH="1">
            <a:off x="4857194" y="5440997"/>
            <a:ext cx="4871" cy="522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2" name="圓角矩形 27661"/>
          <p:cNvSpPr/>
          <p:nvPr/>
        </p:nvSpPr>
        <p:spPr>
          <a:xfrm>
            <a:off x="4216402" y="5982316"/>
            <a:ext cx="1281584" cy="3797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結束</a:t>
            </a:r>
            <a:endParaRPr lang="zh-TW" altLang="en-US" dirty="0"/>
          </a:p>
        </p:txBody>
      </p:sp>
      <p:sp>
        <p:nvSpPr>
          <p:cNvPr id="27668" name="投影片編號版面配置區 2766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295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39"/>
    </mc:Choice>
    <mc:Fallback xmlns="">
      <p:transition spd="slow" advTm="8239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標題 1"/>
          <p:cNvSpPr>
            <a:spLocks noGrp="1"/>
          </p:cNvSpPr>
          <p:nvPr>
            <p:ph type="title"/>
          </p:nvPr>
        </p:nvSpPr>
        <p:spPr>
          <a:xfrm>
            <a:off x="1401763" y="714375"/>
            <a:ext cx="7313612" cy="642938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公務統計報表</a:t>
            </a:r>
            <a:r>
              <a:rPr lang="en-US" altLang="zh-TW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內部報表</a:t>
            </a:r>
            <a:r>
              <a:rPr lang="en-US" altLang="zh-TW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增訂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流程</a:t>
            </a:r>
            <a:endParaRPr lang="zh-TW" altLang="en-US" sz="2800" dirty="0" smtClean="0">
              <a:solidFill>
                <a:schemeClr val="tx1"/>
              </a:solidFill>
              <a:ea typeface="標楷體" pitchFamily="65" charset="-120"/>
            </a:endParaRPr>
          </a:p>
        </p:txBody>
      </p:sp>
      <p:sp>
        <p:nvSpPr>
          <p:cNvPr id="38914" name="內容版面配置區 3"/>
          <p:cNvSpPr>
            <a:spLocks noGrp="1"/>
          </p:cNvSpPr>
          <p:nvPr>
            <p:ph sz="half" idx="2"/>
          </p:nvPr>
        </p:nvSpPr>
        <p:spPr>
          <a:xfrm>
            <a:off x="827584" y="1571625"/>
            <a:ext cx="7776864" cy="4701160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zh-TW" altLang="en-US" dirty="0" smtClean="0">
                <a:latin typeface="標楷體" pitchFamily="65" charset="-120"/>
              </a:rPr>
              <a:t>院總處初步研擬</a:t>
            </a:r>
            <a:r>
              <a:rPr lang="en-US" altLang="zh-TW" dirty="0" smtClean="0">
                <a:latin typeface="標楷體" pitchFamily="65" charset="-120"/>
              </a:rPr>
              <a:t>14</a:t>
            </a:r>
            <a:r>
              <a:rPr lang="zh-TW" altLang="en-US" dirty="0" smtClean="0">
                <a:latin typeface="標楷體" pitchFamily="65" charset="-120"/>
              </a:rPr>
              <a:t>類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公共環境維護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再生能源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環境品質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</a:endParaRPr>
          </a:p>
          <a:p>
            <a:pPr>
              <a:lnSpc>
                <a:spcPts val="2800"/>
              </a:lnSpc>
            </a:pPr>
            <a:r>
              <a:rPr lang="zh-TW" altLang="en-US" dirty="0" smtClean="0">
                <a:latin typeface="標楷體" pitchFamily="65" charset="-120"/>
              </a:rPr>
              <a:t>內部</a:t>
            </a:r>
            <a:r>
              <a:rPr lang="zh-TW" altLang="en-US" dirty="0">
                <a:latin typeface="標楷體" pitchFamily="65" charset="-120"/>
              </a:rPr>
              <a:t>報表增訂完成</a:t>
            </a:r>
            <a:r>
              <a:rPr lang="zh-TW" altLang="en-US" dirty="0" smtClean="0">
                <a:latin typeface="標楷體" pitchFamily="65" charset="-120"/>
              </a:rPr>
              <a:t>：建設</a:t>
            </a:r>
            <a:r>
              <a:rPr lang="zh-TW" altLang="en-US" dirty="0">
                <a:latin typeface="標楷體" pitchFamily="65" charset="-120"/>
              </a:rPr>
              <a:t>處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10</a:t>
            </a:r>
            <a:r>
              <a:rPr lang="zh-TW" altLang="en-US" dirty="0" smtClean="0">
                <a:latin typeface="標楷體" pitchFamily="65" charset="-120"/>
              </a:rPr>
              <a:t>表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 smtClean="0">
                <a:latin typeface="標楷體" pitchFamily="65" charset="-120"/>
              </a:rPr>
              <a:t>財政</a:t>
            </a:r>
            <a:r>
              <a:rPr lang="zh-TW" altLang="en-US" dirty="0">
                <a:latin typeface="標楷體" pitchFamily="65" charset="-120"/>
              </a:rPr>
              <a:t>處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1</a:t>
            </a:r>
            <a:r>
              <a:rPr lang="zh-TW" altLang="en-US" dirty="0" smtClean="0">
                <a:latin typeface="標楷體" pitchFamily="65" charset="-120"/>
              </a:rPr>
              <a:t>表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dirty="0" smtClean="0">
                <a:latin typeface="標楷體" pitchFamily="65" charset="-120"/>
              </a:rPr>
              <a:t>警察局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</a:rPr>
              <a:t>16</a:t>
            </a:r>
            <a:r>
              <a:rPr lang="zh-TW" altLang="en-US" dirty="0">
                <a:latin typeface="標楷體" pitchFamily="65" charset="-120"/>
              </a:rPr>
              <a:t>表</a:t>
            </a:r>
            <a:endParaRPr lang="en-US" altLang="zh-TW" dirty="0">
              <a:latin typeface="標楷體" pitchFamily="65" charset="-120"/>
            </a:endParaRPr>
          </a:p>
          <a:p>
            <a:pPr lvl="1">
              <a:lnSpc>
                <a:spcPts val="3800"/>
              </a:lnSpc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ts val="3800"/>
              </a:lnSpc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ts val="3800"/>
              </a:lnSpc>
            </a:pPr>
            <a:endParaRPr lang="en-US" altLang="zh-TW" dirty="0" smtClean="0"/>
          </a:p>
        </p:txBody>
      </p:sp>
      <p:sp>
        <p:nvSpPr>
          <p:cNvPr id="38915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0007012-C1C1-4742-9AC7-B12755FBA3C7}" type="slidenum">
              <a:rPr lang="en-US" altLang="zh-TW" smtClean="0"/>
              <a:pPr/>
              <a:t>14</a:t>
            </a:fld>
            <a:endParaRPr lang="en-US" altLang="zh-TW" smtClean="0"/>
          </a:p>
        </p:txBody>
      </p:sp>
      <p:pic>
        <p:nvPicPr>
          <p:cNvPr id="38916" name="Picture 5" descr="dgbas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11334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2760723518"/>
              </p:ext>
            </p:extLst>
          </p:nvPr>
        </p:nvGraphicFramePr>
        <p:xfrm>
          <a:off x="1524000" y="2492896"/>
          <a:ext cx="6792416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Tm="6984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606487"/>
            <a:ext cx="3296347" cy="3091350"/>
          </a:xfrm>
          <a:prstGeom prst="rect">
            <a:avLst/>
          </a:prstGeom>
        </p:spPr>
      </p:pic>
      <p:sp>
        <p:nvSpPr>
          <p:cNvPr id="30722" name="標題 1"/>
          <p:cNvSpPr>
            <a:spLocks noGrp="1"/>
          </p:cNvSpPr>
          <p:nvPr>
            <p:ph type="title"/>
          </p:nvPr>
        </p:nvSpPr>
        <p:spPr>
          <a:xfrm>
            <a:off x="668356" y="866056"/>
            <a:ext cx="7772400" cy="114416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4000" dirty="0" smtClean="0">
                <a:latin typeface="+mn-ea"/>
                <a:ea typeface="+mn-ea"/>
              </a:rPr>
              <a:t>公務</a:t>
            </a:r>
            <a:r>
              <a:rPr lang="zh-TW" altLang="en-US" sz="4000" dirty="0">
                <a:latin typeface="+mn-ea"/>
                <a:ea typeface="+mn-ea"/>
              </a:rPr>
              <a:t>統計報表編報常見缺失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 smtClean="0"/>
          </a:p>
        </p:txBody>
      </p:sp>
      <p:sp>
        <p:nvSpPr>
          <p:cNvPr id="30723" name="內容版面配置區 2"/>
          <p:cNvSpPr>
            <a:spLocks noGrp="1"/>
          </p:cNvSpPr>
          <p:nvPr>
            <p:ph idx="1"/>
          </p:nvPr>
        </p:nvSpPr>
        <p:spPr>
          <a:xfrm>
            <a:off x="670992" y="1700808"/>
            <a:ext cx="7702624" cy="4050792"/>
          </a:xfrm>
        </p:spPr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altLang="zh-TW" sz="2800" dirty="0" smtClean="0">
                <a:latin typeface="+mn-ea"/>
              </a:rPr>
              <a:t>1.</a:t>
            </a:r>
            <a:r>
              <a:rPr lang="zh-TW" altLang="en-US" sz="2800" b="1" dirty="0" smtClean="0">
                <a:latin typeface="+mn-ea"/>
              </a:rPr>
              <a:t>報表內容錯誤</a:t>
            </a:r>
            <a:endParaRPr lang="en-US" altLang="zh-TW" sz="2800" b="1" dirty="0" smtClean="0">
              <a:latin typeface="+mn-ea"/>
            </a:endParaRPr>
          </a:p>
          <a:p>
            <a:pPr marL="0" indent="0">
              <a:lnSpc>
                <a:spcPts val="3360"/>
              </a:lnSpc>
              <a:buNone/>
            </a:pPr>
            <a:r>
              <a:rPr lang="zh-TW" altLang="en-US" sz="2800" dirty="0" smtClean="0">
                <a:latin typeface="+mn-ea"/>
              </a:rPr>
              <a:t>漏核章、報表資料期間或編製日期誤植、報表格式不符、</a:t>
            </a:r>
            <a:r>
              <a:rPr lang="zh-TW" altLang="en-US" sz="2800" dirty="0">
                <a:latin typeface="+mn-ea"/>
              </a:rPr>
              <a:t>各</a:t>
            </a:r>
            <a:r>
              <a:rPr lang="zh-TW" altLang="en-US" sz="2800" dirty="0" smtClean="0">
                <a:latin typeface="+mn-ea"/>
              </a:rPr>
              <a:t>欄位數值核算</a:t>
            </a:r>
            <a:r>
              <a:rPr lang="zh-TW" altLang="en-US" sz="2800" dirty="0">
                <a:latin typeface="+mn-ea"/>
              </a:rPr>
              <a:t>錯誤或</a:t>
            </a:r>
            <a:r>
              <a:rPr lang="zh-TW" altLang="en-US" sz="2800" dirty="0" smtClean="0">
                <a:latin typeface="+mn-ea"/>
              </a:rPr>
              <a:t>遺漏、報表</a:t>
            </a:r>
            <a:r>
              <a:rPr lang="zh-TW" altLang="en-US" sz="2800" dirty="0">
                <a:latin typeface="+mn-ea"/>
              </a:rPr>
              <a:t>數據與原始資料不</a:t>
            </a:r>
            <a:r>
              <a:rPr lang="zh-TW" altLang="en-US" sz="2800" dirty="0" smtClean="0">
                <a:latin typeface="+mn-ea"/>
              </a:rPr>
              <a:t>一致</a:t>
            </a:r>
            <a:endParaRPr lang="en-US" altLang="zh-TW" sz="2800" dirty="0">
              <a:latin typeface="+mn-ea"/>
            </a:endParaRPr>
          </a:p>
          <a:p>
            <a:pPr marL="0" indent="0">
              <a:buNone/>
            </a:pPr>
            <a:r>
              <a:rPr lang="en-US" altLang="zh-TW" sz="2800" b="1" dirty="0" smtClean="0">
                <a:latin typeface="+mn-ea"/>
              </a:rPr>
              <a:t>2.</a:t>
            </a:r>
            <a:r>
              <a:rPr lang="zh-TW" altLang="en-US" sz="2800" b="1" dirty="0" smtClean="0">
                <a:latin typeface="+mn-ea"/>
              </a:rPr>
              <a:t>實際報送日期已逾規定期限</a:t>
            </a:r>
            <a:endParaRPr lang="en-US" altLang="zh-TW" sz="2800" b="1" dirty="0" smtClean="0">
              <a:latin typeface="+mn-ea"/>
            </a:endParaRPr>
          </a:p>
          <a:p>
            <a:pPr marL="0" indent="0">
              <a:buNone/>
            </a:pPr>
            <a:r>
              <a:rPr lang="en-US" altLang="zh-TW" sz="2800" b="1" dirty="0" smtClean="0">
                <a:latin typeface="+mn-ea"/>
              </a:rPr>
              <a:t>3.</a:t>
            </a:r>
            <a:r>
              <a:rPr lang="zh-TW" altLang="en-US" sz="2800" b="1" dirty="0" smtClean="0">
                <a:latin typeface="+mn-ea"/>
              </a:rPr>
              <a:t>留存報表與原始資料未妥善</a:t>
            </a:r>
            <a:r>
              <a:rPr lang="zh-TW" altLang="en-US" sz="2800" b="1" dirty="0" smtClean="0">
                <a:latin typeface="+mn-ea"/>
              </a:rPr>
              <a:t>保存</a:t>
            </a:r>
            <a:endParaRPr lang="en-US" altLang="zh-TW" sz="2800" b="1" dirty="0" smtClean="0">
              <a:latin typeface="+mn-ea"/>
            </a:endParaRPr>
          </a:p>
          <a:p>
            <a:pPr marL="0" indent="0">
              <a:buNone/>
            </a:pPr>
            <a:r>
              <a:rPr lang="en-US" altLang="zh-TW" sz="2800" b="1" dirty="0" smtClean="0">
                <a:latin typeface="+mn-ea"/>
              </a:rPr>
              <a:t>4.</a:t>
            </a:r>
            <a:r>
              <a:rPr lang="zh-TW" altLang="en-US" sz="2800" b="1" dirty="0" smtClean="0">
                <a:solidFill>
                  <a:srgbClr val="0070C0"/>
                </a:solidFill>
                <a:latin typeface="+mn-ea"/>
              </a:rPr>
              <a:t>未依預告統計資料發布日期辦理資料發布</a:t>
            </a:r>
            <a:endParaRPr lang="en-US" altLang="zh-TW" sz="2800" b="1" dirty="0" smtClean="0">
              <a:solidFill>
                <a:srgbClr val="0070C0"/>
              </a:solidFill>
              <a:latin typeface="+mn-ea"/>
            </a:endParaRPr>
          </a:p>
          <a:p>
            <a:pPr marL="0" indent="0">
              <a:buNone/>
            </a:pPr>
            <a:endParaRPr lang="en-US" altLang="zh-TW" sz="2800" b="1" dirty="0">
              <a:latin typeface="+mn-ea"/>
              <a:hlinkClick r:id="rId4"/>
            </a:endParaRPr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pic>
        <p:nvPicPr>
          <p:cNvPr id="30724" name="Picture 5" descr="dgbas_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202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80"/>
    </mc:Choice>
    <mc:Fallback xmlns="">
      <p:transition spd="slow" advTm="2808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altLang="en-US" sz="4000" b="1" dirty="0">
                <a:latin typeface="+mn-ea"/>
                <a:ea typeface="+mn-ea"/>
              </a:rPr>
              <a:t>109</a:t>
            </a:r>
            <a:r>
              <a:rPr lang="zh-TW" altLang="en-US" sz="4000" b="1" dirty="0">
                <a:latin typeface="+mn-ea"/>
                <a:ea typeface="+mn-ea"/>
              </a:rPr>
              <a:t>年公務統計業務推動情形</a:t>
            </a:r>
            <a:endParaRPr lang="en-US" altLang="zh-TW" sz="4000" b="1" dirty="0">
              <a:latin typeface="+mn-ea"/>
              <a:ea typeface="+mn-ea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二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4601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8"/>
    </mc:Choice>
    <mc:Fallback xmlns="">
      <p:transition spd="slow" advTm="92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標題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360192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公務統計業務推動重點工作</a:t>
            </a:r>
            <a:endParaRPr lang="zh-TW" altLang="en-US" sz="3600" b="1" dirty="0" smtClean="0">
              <a:solidFill>
                <a:schemeClr val="tx1"/>
              </a:solidFill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800" dirty="0">
                <a:latin typeface="標楷體" pitchFamily="65" charset="-120"/>
              </a:rPr>
              <a:t>一、公務統計報表管理</a:t>
            </a:r>
            <a:r>
              <a:rPr lang="zh-TW" altLang="en-US" sz="2800" dirty="0" smtClean="0">
                <a:latin typeface="標楷體" pitchFamily="65" charset="-120"/>
              </a:rPr>
              <a:t>作業</a:t>
            </a:r>
            <a:endParaRPr lang="en-US" altLang="zh-TW" sz="2800" dirty="0" smtClean="0">
              <a:latin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標楷體" pitchFamily="65" charset="-120"/>
              </a:rPr>
              <a:t>二</a:t>
            </a:r>
            <a:r>
              <a:rPr lang="zh-TW" altLang="en-US" sz="2800" dirty="0" smtClean="0">
                <a:latin typeface="標楷體" pitchFamily="65" charset="-120"/>
              </a:rPr>
              <a:t>、精</a:t>
            </a:r>
            <a:r>
              <a:rPr lang="zh-TW" altLang="en-US" sz="2800" dirty="0">
                <a:latin typeface="標楷體" pitchFamily="65" charset="-120"/>
              </a:rPr>
              <a:t>進公務統計分析及統計</a:t>
            </a:r>
            <a:r>
              <a:rPr lang="zh-TW" altLang="en-US" sz="2800" dirty="0" smtClean="0">
                <a:latin typeface="標楷體" pitchFamily="65" charset="-120"/>
              </a:rPr>
              <a:t>通報</a:t>
            </a:r>
            <a:endParaRPr lang="en-US" altLang="zh-TW" sz="2800" dirty="0" smtClean="0">
              <a:latin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標楷體" pitchFamily="65" charset="-120"/>
              </a:rPr>
              <a:t>三、辦理公務統計稽核</a:t>
            </a:r>
            <a:r>
              <a:rPr lang="zh-TW" altLang="en-US" sz="2800" dirty="0" smtClean="0">
                <a:latin typeface="標楷體" pitchFamily="65" charset="-120"/>
              </a:rPr>
              <a:t>計畫</a:t>
            </a:r>
            <a:endParaRPr lang="en-US" altLang="zh-TW" sz="2800" dirty="0" smtClean="0">
              <a:latin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標楷體" pitchFamily="65" charset="-120"/>
              </a:rPr>
              <a:t>四、舉辦公務統計</a:t>
            </a:r>
            <a:r>
              <a:rPr lang="zh-TW" altLang="en-US" sz="2800" dirty="0" smtClean="0">
                <a:latin typeface="標楷體" pitchFamily="65" charset="-120"/>
              </a:rPr>
              <a:t>研討會</a:t>
            </a:r>
            <a:endParaRPr lang="en-US" altLang="zh-TW" sz="2800" dirty="0" smtClean="0">
              <a:latin typeface="標楷體" pitchFamily="65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標楷體" pitchFamily="65" charset="-120"/>
              </a:rPr>
              <a:t>五、建置視覺化統計查詢平台</a:t>
            </a:r>
          </a:p>
          <a:p>
            <a:endParaRPr lang="zh-TW" altLang="en-US" dirty="0">
              <a:latin typeface="標楷體" pitchFamily="65" charset="-120"/>
            </a:endParaRPr>
          </a:p>
          <a:p>
            <a:endParaRPr lang="zh-TW" altLang="en-US" dirty="0">
              <a:latin typeface="標楷體" pitchFamily="65" charset="-120"/>
            </a:endParaRPr>
          </a:p>
          <a:p>
            <a:endParaRPr lang="zh-TW" altLang="en-US" dirty="0">
              <a:latin typeface="標楷體" pitchFamily="65" charset="-120"/>
            </a:endParaRPr>
          </a:p>
          <a:p>
            <a:endParaRPr lang="zh-TW" altLang="en-US" dirty="0">
              <a:latin typeface="標楷體" pitchFamily="65" charset="-120"/>
            </a:endParaRPr>
          </a:p>
          <a:p>
            <a:endParaRPr lang="zh-TW" altLang="en-US" dirty="0"/>
          </a:p>
        </p:txBody>
      </p:sp>
      <p:sp>
        <p:nvSpPr>
          <p:cNvPr id="34818" name="投影片編號版面配置區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16E89C-2007-47A0-9210-413F88B9EBB6}" type="slidenum">
              <a:rPr lang="en-US" altLang="zh-TW" smtClean="0"/>
              <a:pPr/>
              <a:t>17</a:t>
            </a:fld>
            <a:endParaRPr lang="en-US" altLang="zh-TW" smtClean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068960"/>
            <a:ext cx="3672226" cy="4040923"/>
          </a:xfrm>
          <a:prstGeom prst="rect">
            <a:avLst/>
          </a:prstGeom>
        </p:spPr>
      </p:pic>
    </p:spTree>
  </p:cSld>
  <p:clrMapOvr>
    <a:masterClrMapping/>
  </p:clrMapOvr>
  <p:transition advTm="12488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標題 1"/>
          <p:cNvSpPr>
            <a:spLocks noGrp="1"/>
          </p:cNvSpPr>
          <p:nvPr>
            <p:ph type="title"/>
          </p:nvPr>
        </p:nvSpPr>
        <p:spPr>
          <a:xfrm>
            <a:off x="1401763" y="714375"/>
            <a:ext cx="7313612" cy="642938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公務統計報表管理作業</a:t>
            </a:r>
            <a:endParaRPr lang="zh-TW" altLang="en-US" sz="3600" b="1" dirty="0" smtClean="0">
              <a:solidFill>
                <a:schemeClr val="tx1"/>
              </a:solidFill>
              <a:ea typeface="標楷體" pitchFamily="65" charset="-120"/>
            </a:endParaRPr>
          </a:p>
        </p:txBody>
      </p:sp>
      <p:sp>
        <p:nvSpPr>
          <p:cNvPr id="36866" name="內容版面配置區 3"/>
          <p:cNvSpPr>
            <a:spLocks noGrp="1"/>
          </p:cNvSpPr>
          <p:nvPr>
            <p:ph sz="half" idx="2"/>
          </p:nvPr>
        </p:nvSpPr>
        <p:spPr>
          <a:xfrm>
            <a:off x="323850" y="1571625"/>
            <a:ext cx="8568630" cy="4233639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2800" dirty="0" smtClean="0">
                <a:solidFill>
                  <a:srgbClr val="0070C0"/>
                </a:solidFill>
                <a:latin typeface="+mn-ea"/>
              </a:rPr>
              <a:t>現行</a:t>
            </a:r>
            <a:r>
              <a:rPr lang="zh-TW" altLang="en-US" sz="2800" dirty="0">
                <a:solidFill>
                  <a:srgbClr val="0070C0"/>
                </a:solidFill>
                <a:latin typeface="+mn-ea"/>
              </a:rPr>
              <a:t>公務</a:t>
            </a:r>
            <a:r>
              <a:rPr lang="zh-TW" altLang="en-US" sz="2800" dirty="0" smtClean="0">
                <a:solidFill>
                  <a:srgbClr val="0070C0"/>
                </a:solidFill>
                <a:latin typeface="+mn-ea"/>
              </a:rPr>
              <a:t>統計報表</a:t>
            </a:r>
            <a:r>
              <a:rPr lang="zh-TW" altLang="en-US" sz="2800" dirty="0" smtClean="0">
                <a:latin typeface="+mn-ea"/>
              </a:rPr>
              <a:t>：計</a:t>
            </a:r>
            <a:r>
              <a:rPr lang="zh-TW" altLang="en-US" sz="2800" dirty="0">
                <a:latin typeface="+mn-ea"/>
              </a:rPr>
              <a:t>有</a:t>
            </a:r>
            <a:r>
              <a:rPr lang="en-US" altLang="zh-TW" sz="2800" dirty="0">
                <a:solidFill>
                  <a:srgbClr val="FF0000"/>
                </a:solidFill>
                <a:latin typeface="+mn-ea"/>
              </a:rPr>
              <a:t>28</a:t>
            </a:r>
            <a:r>
              <a:rPr lang="zh-TW" altLang="en-US" sz="2800" dirty="0" smtClean="0">
                <a:latin typeface="+mn-ea"/>
              </a:rPr>
              <a:t>表，月報</a:t>
            </a:r>
            <a:r>
              <a:rPr lang="en-US" altLang="zh-TW" sz="2800" dirty="0">
                <a:latin typeface="+mn-ea"/>
              </a:rPr>
              <a:t>:10</a:t>
            </a:r>
            <a:r>
              <a:rPr lang="zh-TW" altLang="en-US" sz="2800" dirty="0" smtClean="0">
                <a:latin typeface="+mn-ea"/>
              </a:rPr>
              <a:t>表；季</a:t>
            </a:r>
            <a:r>
              <a:rPr lang="zh-TW" altLang="en-US" sz="2800" dirty="0">
                <a:latin typeface="+mn-ea"/>
              </a:rPr>
              <a:t>報</a:t>
            </a:r>
            <a:r>
              <a:rPr lang="en-US" altLang="zh-TW" sz="2800" dirty="0">
                <a:latin typeface="+mn-ea"/>
              </a:rPr>
              <a:t>:6</a:t>
            </a:r>
            <a:r>
              <a:rPr lang="zh-TW" altLang="en-US" sz="2800" dirty="0" smtClean="0">
                <a:latin typeface="+mn-ea"/>
              </a:rPr>
              <a:t>表；半</a:t>
            </a:r>
            <a:r>
              <a:rPr lang="zh-TW" altLang="en-US" sz="2800" dirty="0">
                <a:latin typeface="+mn-ea"/>
              </a:rPr>
              <a:t>年報</a:t>
            </a:r>
            <a:r>
              <a:rPr lang="en-US" altLang="zh-TW" sz="2800" dirty="0">
                <a:latin typeface="+mn-ea"/>
              </a:rPr>
              <a:t>:3</a:t>
            </a:r>
            <a:r>
              <a:rPr lang="zh-TW" altLang="en-US" sz="2800" dirty="0" smtClean="0">
                <a:latin typeface="+mn-ea"/>
              </a:rPr>
              <a:t>表；年報</a:t>
            </a:r>
            <a:r>
              <a:rPr lang="en-US" altLang="zh-TW" sz="2800" dirty="0">
                <a:latin typeface="+mn-ea"/>
              </a:rPr>
              <a:t>:9</a:t>
            </a:r>
            <a:r>
              <a:rPr lang="zh-TW" altLang="en-US" sz="2800" dirty="0" smtClean="0">
                <a:latin typeface="+mn-ea"/>
              </a:rPr>
              <a:t>表</a:t>
            </a:r>
            <a:endParaRPr lang="en-US" altLang="zh-TW" sz="2400" dirty="0">
              <a:latin typeface="+mn-ea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sz="2800" dirty="0">
                <a:solidFill>
                  <a:srgbClr val="0070C0"/>
                </a:solidFill>
                <a:latin typeface="+mn-ea"/>
              </a:rPr>
              <a:t>公務統計</a:t>
            </a:r>
            <a:r>
              <a:rPr lang="zh-TW" altLang="en-US" sz="2800" dirty="0" smtClean="0">
                <a:solidFill>
                  <a:srgbClr val="0070C0"/>
                </a:solidFill>
                <a:latin typeface="+mn-ea"/>
              </a:rPr>
              <a:t>報表逾期稽催</a:t>
            </a:r>
            <a:r>
              <a:rPr lang="zh-TW" altLang="en-US" sz="2400" b="1" dirty="0" smtClean="0">
                <a:latin typeface="+mn-ea"/>
              </a:rPr>
              <a:t>：</a:t>
            </a:r>
            <a:r>
              <a:rPr lang="zh-TW" altLang="en-US" sz="2400" dirty="0" smtClean="0">
                <a:latin typeface="+mn-ea"/>
              </a:rPr>
              <a:t>自</a:t>
            </a:r>
            <a:r>
              <a:rPr lang="en-US" altLang="zh-TW" sz="2400" dirty="0" smtClean="0">
                <a:solidFill>
                  <a:srgbClr val="FF0000"/>
                </a:solidFill>
                <a:latin typeface="+mn-ea"/>
              </a:rPr>
              <a:t>109</a:t>
            </a:r>
            <a:r>
              <a:rPr lang="zh-TW" altLang="en-US" sz="2400" dirty="0" smtClean="0">
                <a:solidFill>
                  <a:srgbClr val="FF0000"/>
                </a:solidFill>
                <a:latin typeface="+mn-ea"/>
              </a:rPr>
              <a:t>年</a:t>
            </a:r>
            <a:r>
              <a:rPr lang="en-US" altLang="zh-TW" sz="2400" dirty="0" smtClean="0">
                <a:solidFill>
                  <a:srgbClr val="FF0000"/>
                </a:solidFill>
                <a:latin typeface="+mn-ea"/>
              </a:rPr>
              <a:t>9</a:t>
            </a:r>
            <a:r>
              <a:rPr lang="zh-TW" altLang="en-US" sz="2400" dirty="0" smtClean="0">
                <a:solidFill>
                  <a:srgbClr val="FF0000"/>
                </a:solidFill>
                <a:latin typeface="+mn-ea"/>
              </a:rPr>
              <a:t>月份</a:t>
            </a:r>
            <a:r>
              <a:rPr lang="zh-TW" altLang="en-US" sz="2400" dirty="0" smtClean="0">
                <a:latin typeface="+mn-ea"/>
              </a:rPr>
              <a:t>起，於每月</a:t>
            </a:r>
            <a:r>
              <a:rPr lang="en-US" altLang="zh-TW" sz="2400" dirty="0" smtClean="0">
                <a:solidFill>
                  <a:srgbClr val="FF0000"/>
                </a:solidFill>
                <a:latin typeface="+mn-ea"/>
              </a:rPr>
              <a:t>10</a:t>
            </a:r>
            <a:r>
              <a:rPr lang="zh-TW" altLang="en-US" sz="2400" dirty="0" smtClean="0">
                <a:latin typeface="+mn-ea"/>
              </a:rPr>
              <a:t>日前簽會逾期報表業管單位，</a:t>
            </a:r>
            <a:r>
              <a:rPr lang="zh-TW" altLang="en-US" sz="2400" dirty="0" smtClean="0">
                <a:latin typeface="+mn-ea"/>
              </a:rPr>
              <a:t>並陳局長</a:t>
            </a:r>
            <a:r>
              <a:rPr lang="zh-TW" altLang="en-US" sz="2400" dirty="0" smtClean="0">
                <a:latin typeface="+mn-ea"/>
              </a:rPr>
              <a:t>裁示。</a:t>
            </a:r>
            <a:endParaRPr lang="en-US" altLang="zh-TW" sz="2400" dirty="0" smtClean="0">
              <a:latin typeface="+mn-ea"/>
            </a:endParaRPr>
          </a:p>
          <a:p>
            <a:pPr marL="274320" lvl="1" indent="0">
              <a:lnSpc>
                <a:spcPts val="3800"/>
              </a:lnSpc>
              <a:buNone/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ts val="3800"/>
              </a:lnSpc>
              <a:buFont typeface="Wingdings" panose="05000000000000000000" pitchFamily="2" charset="2"/>
              <a:buChar char="n"/>
            </a:pPr>
            <a:endParaRPr lang="en-US" altLang="zh-TW" dirty="0" smtClean="0"/>
          </a:p>
        </p:txBody>
      </p:sp>
      <p:sp>
        <p:nvSpPr>
          <p:cNvPr id="36867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0EFDE7-DF2D-4661-8CB3-0FB83B17463D}" type="slidenum">
              <a:rPr lang="en-US" altLang="zh-TW" smtClean="0"/>
              <a:pPr/>
              <a:t>18</a:t>
            </a:fld>
            <a:endParaRPr lang="en-US" altLang="zh-TW" smtClean="0"/>
          </a:p>
        </p:txBody>
      </p:sp>
      <p:pic>
        <p:nvPicPr>
          <p:cNvPr id="36868" name="Picture 5" descr="dgbas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11334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33" y="3429000"/>
            <a:ext cx="7877720" cy="2036587"/>
          </a:xfrm>
          <a:prstGeom prst="rect">
            <a:avLst/>
          </a:prstGeom>
        </p:spPr>
      </p:pic>
    </p:spTree>
  </p:cSld>
  <p:clrMapOvr>
    <a:masterClrMapping/>
  </p:clrMapOvr>
  <p:transition advTm="9167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28144"/>
          </a:xfrm>
        </p:spPr>
        <p:txBody>
          <a:bodyPr>
            <a:normAutofit fontScale="90000"/>
          </a:bodyPr>
          <a:lstStyle/>
          <a:p>
            <a:r>
              <a:rPr lang="zh-TW" altLang="en-US" sz="4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二、</a:t>
            </a:r>
            <a:r>
              <a:rPr lang="en-US" altLang="zh-TW" sz="4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40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精進公務統計分析及統計</a:t>
            </a:r>
            <a:r>
              <a:rPr lang="zh-TW" altLang="en-US" sz="40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通報</a:t>
            </a: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420682" y="1556791"/>
            <a:ext cx="8542724" cy="471599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0070C0"/>
                </a:solidFill>
                <a:latin typeface="+mn-ea"/>
              </a:rPr>
              <a:t>統計分</a:t>
            </a:r>
            <a:r>
              <a:rPr lang="zh-TW" altLang="en-US" sz="2800" b="1" dirty="0">
                <a:solidFill>
                  <a:srgbClr val="0070C0"/>
                </a:solidFill>
                <a:latin typeface="+mn-ea"/>
              </a:rPr>
              <a:t>析</a:t>
            </a:r>
            <a:endParaRPr lang="en-US" altLang="zh-TW" sz="2800" b="1" dirty="0" smtClean="0">
              <a:solidFill>
                <a:srgbClr val="0070C0"/>
              </a:solidFill>
              <a:latin typeface="+mn-ea"/>
            </a:endParaRPr>
          </a:p>
          <a:p>
            <a:r>
              <a:rPr lang="zh-TW" altLang="zh-TW" sz="2800" dirty="0" smtClean="0">
                <a:solidFill>
                  <a:srgbClr val="FF0000"/>
                </a:solidFill>
                <a:latin typeface="+mn-ea"/>
              </a:rPr>
              <a:t>澎湖縣</a:t>
            </a:r>
            <a:r>
              <a:rPr lang="zh-HK" altLang="zh-TW" sz="2800" dirty="0">
                <a:solidFill>
                  <a:srgbClr val="FF0000"/>
                </a:solidFill>
                <a:latin typeface="+mn-ea"/>
              </a:rPr>
              <a:t>公害陳情案件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概況</a:t>
            </a:r>
            <a:r>
              <a:rPr lang="zh-TW" altLang="zh-TW" sz="2800" dirty="0" smtClean="0">
                <a:solidFill>
                  <a:srgbClr val="FF0000"/>
                </a:solidFill>
                <a:latin typeface="+mn-ea"/>
              </a:rPr>
              <a:t>分析</a:t>
            </a:r>
            <a:r>
              <a:rPr lang="zh-TW" altLang="en-US" sz="2400" dirty="0" smtClean="0">
                <a:latin typeface="+mn-ea"/>
              </a:rPr>
              <a:t>（發布月份</a:t>
            </a:r>
            <a:r>
              <a:rPr lang="en-US" altLang="zh-TW" sz="2400" dirty="0" smtClean="0">
                <a:latin typeface="+mn-ea"/>
              </a:rPr>
              <a:t>109</a:t>
            </a:r>
            <a:r>
              <a:rPr lang="zh-TW" altLang="zh-TW" sz="2400" dirty="0">
                <a:latin typeface="+mn-ea"/>
              </a:rPr>
              <a:t>年</a:t>
            </a:r>
            <a:r>
              <a:rPr lang="en-US" altLang="zh-TW" sz="2400" dirty="0">
                <a:latin typeface="+mn-ea"/>
              </a:rPr>
              <a:t>4</a:t>
            </a:r>
            <a:r>
              <a:rPr lang="zh-TW" altLang="zh-TW" sz="2400" dirty="0">
                <a:latin typeface="+mn-ea"/>
              </a:rPr>
              <a:t>月</a:t>
            </a:r>
            <a:r>
              <a:rPr lang="zh-TW" altLang="en-US" sz="2400" dirty="0" smtClean="0">
                <a:latin typeface="+mn-ea"/>
              </a:rPr>
              <a:t>）</a:t>
            </a:r>
            <a:endParaRPr lang="en-US" altLang="zh-TW" sz="2400" dirty="0" smtClean="0">
              <a:latin typeface="+mn-ea"/>
            </a:endParaRPr>
          </a:p>
          <a:p>
            <a:pPr>
              <a:lnSpc>
                <a:spcPts val="2640"/>
              </a:lnSpc>
            </a:pPr>
            <a:r>
              <a:rPr lang="zh-TW" altLang="en-US" sz="2400" dirty="0"/>
              <a:t>本局網頁</a:t>
            </a:r>
            <a:r>
              <a:rPr lang="en-US" altLang="zh-TW" sz="2400" dirty="0"/>
              <a:t>\</a:t>
            </a:r>
            <a:r>
              <a:rPr lang="zh-TW" altLang="en-US" sz="2400" dirty="0"/>
              <a:t>政府公開專區</a:t>
            </a:r>
            <a:r>
              <a:rPr lang="en-US" altLang="zh-TW" sz="2400" dirty="0"/>
              <a:t>\</a:t>
            </a:r>
            <a:r>
              <a:rPr lang="zh-TW" altLang="en-US" sz="2400" dirty="0"/>
              <a:t>統計資訊專區</a:t>
            </a:r>
            <a:r>
              <a:rPr lang="en-US" altLang="zh-TW" sz="2400" dirty="0"/>
              <a:t>\</a:t>
            </a:r>
            <a:r>
              <a:rPr lang="zh-TW" altLang="en-US" sz="2400" dirty="0" smtClean="0"/>
              <a:t>統計分析專區</a:t>
            </a:r>
            <a:endParaRPr lang="en-US" altLang="zh-TW" sz="2400" dirty="0" smtClean="0"/>
          </a:p>
          <a:p>
            <a:pPr>
              <a:lnSpc>
                <a:spcPts val="2640"/>
              </a:lnSpc>
            </a:pPr>
            <a:r>
              <a:rPr lang="en-US" altLang="zh-TW" sz="2400" dirty="0" smtClean="0"/>
              <a:t>(</a:t>
            </a:r>
            <a:r>
              <a:rPr lang="zh-TW" altLang="en-US" sz="2400" dirty="0" smtClean="0"/>
              <a:t>網址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dirty="0">
                <a:latin typeface="標楷體" panose="03000509000000000000" pitchFamily="65" charset="-120"/>
              </a:rPr>
              <a:t>https://reurl.cc/R4aR8g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2400" dirty="0" smtClean="0"/>
          </a:p>
          <a:p>
            <a:pPr>
              <a:buFont typeface="Wingdings" panose="05000000000000000000" pitchFamily="2" charset="2"/>
              <a:buChar char="n"/>
            </a:pPr>
            <a:r>
              <a:rPr lang="zh-TW" altLang="en-US" sz="2800" b="1" dirty="0" smtClean="0">
                <a:solidFill>
                  <a:srgbClr val="0070C0"/>
                </a:solidFill>
                <a:latin typeface="+mn-ea"/>
              </a:rPr>
              <a:t>統計通報</a:t>
            </a:r>
            <a:endParaRPr lang="zh-TW" altLang="zh-TW" sz="2800" b="1" dirty="0">
              <a:solidFill>
                <a:srgbClr val="0070C0"/>
              </a:solidFill>
              <a:latin typeface="+mn-ea"/>
            </a:endParaRPr>
          </a:p>
          <a:p>
            <a:r>
              <a:rPr lang="en-US" altLang="zh-TW" sz="2800" dirty="0">
                <a:solidFill>
                  <a:srgbClr val="FF0000"/>
                </a:solidFill>
                <a:latin typeface="+mn-ea"/>
              </a:rPr>
              <a:t>108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年度</a:t>
            </a:r>
            <a:r>
              <a:rPr lang="zh-HK" altLang="zh-TW" sz="2800" dirty="0">
                <a:solidFill>
                  <a:srgbClr val="FF0000"/>
                </a:solidFill>
                <a:latin typeface="+mn-ea"/>
              </a:rPr>
              <a:t>澎湖縣飲用水水質抽驗</a:t>
            </a:r>
            <a:r>
              <a:rPr lang="zh-HK" altLang="zh-TW" sz="2800" dirty="0" smtClean="0">
                <a:solidFill>
                  <a:srgbClr val="FF0000"/>
                </a:solidFill>
                <a:latin typeface="+mn-ea"/>
              </a:rPr>
              <a:t>概況</a:t>
            </a:r>
            <a:r>
              <a:rPr lang="zh-TW" altLang="en-US" sz="2400" dirty="0">
                <a:latin typeface="+mn-ea"/>
              </a:rPr>
              <a:t>（發布月份</a:t>
            </a:r>
            <a:r>
              <a:rPr lang="en-US" altLang="zh-TW" sz="2400" dirty="0">
                <a:latin typeface="+mn-ea"/>
              </a:rPr>
              <a:t>109</a:t>
            </a:r>
            <a:r>
              <a:rPr lang="zh-TW" altLang="zh-TW" sz="2400" dirty="0" smtClean="0">
                <a:latin typeface="+mn-ea"/>
              </a:rPr>
              <a:t>年</a:t>
            </a:r>
            <a:r>
              <a:rPr lang="en-US" altLang="zh-TW" sz="2400" dirty="0" smtClean="0">
                <a:latin typeface="+mn-ea"/>
              </a:rPr>
              <a:t>8</a:t>
            </a:r>
            <a:r>
              <a:rPr lang="zh-TW" altLang="zh-TW" sz="2400" dirty="0" smtClean="0">
                <a:latin typeface="+mn-ea"/>
              </a:rPr>
              <a:t>月</a:t>
            </a:r>
            <a:r>
              <a:rPr lang="zh-TW" altLang="en-US" sz="2400" dirty="0" smtClean="0">
                <a:latin typeface="+mn-ea"/>
              </a:rPr>
              <a:t>）</a:t>
            </a:r>
            <a:endParaRPr lang="zh-TW" altLang="zh-TW" sz="2800" dirty="0">
              <a:latin typeface="+mn-ea"/>
            </a:endParaRPr>
          </a:p>
          <a:p>
            <a:pPr>
              <a:lnSpc>
                <a:spcPts val="2040"/>
              </a:lnSpc>
            </a:pPr>
            <a:r>
              <a:rPr lang="zh-TW" altLang="en-US" sz="2400" dirty="0" smtClean="0">
                <a:latin typeface="+mn-ea"/>
              </a:rPr>
              <a:t>本局網頁</a:t>
            </a:r>
            <a:r>
              <a:rPr lang="en-US" altLang="zh-TW" sz="2400" dirty="0" smtClean="0">
                <a:latin typeface="+mn-ea"/>
              </a:rPr>
              <a:t>\</a:t>
            </a:r>
            <a:r>
              <a:rPr lang="zh-TW" altLang="en-US" sz="2400" dirty="0" smtClean="0">
                <a:latin typeface="+mn-ea"/>
              </a:rPr>
              <a:t>政府公開專區</a:t>
            </a:r>
            <a:r>
              <a:rPr lang="en-US" altLang="zh-TW" sz="2400" dirty="0" smtClean="0">
                <a:latin typeface="+mn-ea"/>
              </a:rPr>
              <a:t>\</a:t>
            </a:r>
            <a:r>
              <a:rPr lang="zh-TW" altLang="en-US" sz="2400" dirty="0" smtClean="0">
                <a:latin typeface="+mn-ea"/>
              </a:rPr>
              <a:t>統計資訊專區</a:t>
            </a:r>
            <a:r>
              <a:rPr lang="en-US" altLang="zh-TW" sz="2400" dirty="0" smtClean="0">
                <a:latin typeface="+mn-ea"/>
              </a:rPr>
              <a:t>\</a:t>
            </a:r>
            <a:r>
              <a:rPr lang="zh-TW" altLang="en-US" sz="2400" dirty="0" smtClean="0">
                <a:latin typeface="+mn-ea"/>
              </a:rPr>
              <a:t>統計通報專區</a:t>
            </a:r>
            <a:endParaRPr lang="en-US" altLang="zh-TW" sz="2400" dirty="0" smtClean="0">
              <a:latin typeface="+mn-ea"/>
            </a:endParaRPr>
          </a:p>
          <a:p>
            <a:pPr>
              <a:lnSpc>
                <a:spcPts val="2040"/>
              </a:lnSpc>
            </a:pPr>
            <a:r>
              <a:rPr lang="en-US" altLang="zh-TW" sz="2400" dirty="0" smtClean="0">
                <a:latin typeface="+mn-ea"/>
              </a:rPr>
              <a:t>(</a:t>
            </a:r>
            <a:r>
              <a:rPr lang="zh-TW" altLang="en-US" sz="2400" dirty="0">
                <a:latin typeface="+mn-ea"/>
              </a:rPr>
              <a:t>網址： </a:t>
            </a:r>
            <a:r>
              <a:rPr lang="en-US" altLang="zh-TW" sz="2400" dirty="0" smtClean="0">
                <a:latin typeface="+mn-ea"/>
              </a:rPr>
              <a:t>https</a:t>
            </a:r>
            <a:r>
              <a:rPr lang="en-US" altLang="zh-TW" sz="2400" dirty="0">
                <a:latin typeface="+mn-ea"/>
              </a:rPr>
              <a:t>://</a:t>
            </a:r>
            <a:r>
              <a:rPr lang="en-US" altLang="zh-TW" sz="2400" dirty="0" smtClean="0">
                <a:latin typeface="+mn-ea"/>
              </a:rPr>
              <a:t>reurl.cc/Y1ZmQl</a:t>
            </a:r>
            <a:r>
              <a:rPr lang="zh-TW" altLang="en-US" sz="2400" dirty="0" smtClean="0">
                <a:latin typeface="+mn-ea"/>
              </a:rPr>
              <a:t>）</a:t>
            </a:r>
            <a:endParaRPr lang="zh-TW" altLang="en-US" sz="2400" dirty="0">
              <a:latin typeface="+mn-ea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533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34"/>
    </mc:Choice>
    <mc:Fallback xmlns="">
      <p:transition spd="slow" advTm="18034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標題 1"/>
          <p:cNvSpPr>
            <a:spLocks noGrp="1"/>
          </p:cNvSpPr>
          <p:nvPr>
            <p:ph type="title"/>
          </p:nvPr>
        </p:nvSpPr>
        <p:spPr>
          <a:xfrm>
            <a:off x="817562" y="617538"/>
            <a:ext cx="7313613" cy="782637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辦理公務統計稽核</a:t>
            </a:r>
            <a:r>
              <a:rPr lang="zh-TW" altLang="en-US" sz="36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en-US" altLang="zh-TW" sz="3600" b="1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6868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20</a:t>
            </a:fld>
            <a:endParaRPr lang="en-US" altLang="zh-TW"/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787465"/>
              </p:ext>
            </p:extLst>
          </p:nvPr>
        </p:nvGraphicFramePr>
        <p:xfrm>
          <a:off x="588168" y="1760538"/>
          <a:ext cx="7772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141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70"/>
    </mc:Choice>
    <mc:Fallback xmlns="">
      <p:transition spd="slow" advTm="2107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8"/>
          <p:cNvSpPr>
            <a:spLocks noChangeArrowheads="1"/>
          </p:cNvSpPr>
          <p:nvPr/>
        </p:nvSpPr>
        <p:spPr bwMode="auto">
          <a:xfrm flipH="1">
            <a:off x="624177" y="4418730"/>
            <a:ext cx="1808163" cy="1809750"/>
          </a:xfrm>
          <a:prstGeom prst="ellipse">
            <a:avLst/>
          </a:prstGeom>
          <a:solidFill>
            <a:srgbClr val="DFD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4" tIns="34289" rIns="68574" bIns="3428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 flipH="1">
            <a:off x="649330" y="1514728"/>
            <a:ext cx="1808163" cy="1809750"/>
          </a:xfrm>
          <a:prstGeom prst="ellipse">
            <a:avLst/>
          </a:prstGeom>
          <a:solidFill>
            <a:srgbClr val="DFDF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4" tIns="34289" rIns="68574" bIns="3428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21</a:t>
            </a:fld>
            <a:endParaRPr lang="en-US" altLang="zh-TW"/>
          </a:p>
        </p:txBody>
      </p:sp>
      <p:sp>
        <p:nvSpPr>
          <p:cNvPr id="37890" name="標題 1"/>
          <p:cNvSpPr>
            <a:spLocks noGrp="1"/>
          </p:cNvSpPr>
          <p:nvPr>
            <p:ph type="title" idx="4294967295"/>
          </p:nvPr>
        </p:nvSpPr>
        <p:spPr>
          <a:xfrm>
            <a:off x="1143162" y="96008"/>
            <a:ext cx="7313612" cy="1007956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公務統計稽核計畫</a:t>
            </a:r>
            <a:r>
              <a:rPr lang="zh-TW" altLang="en-US" sz="36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稽核重點</a:t>
            </a:r>
            <a:endParaRPr lang="en-US" altLang="zh-TW" sz="3600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7892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9"/>
          <p:cNvSpPr>
            <a:spLocks noChangeArrowheads="1"/>
          </p:cNvSpPr>
          <p:nvPr/>
        </p:nvSpPr>
        <p:spPr bwMode="auto">
          <a:xfrm flipH="1">
            <a:off x="811599" y="1628800"/>
            <a:ext cx="1522413" cy="152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  <a:extLst/>
        </p:spPr>
        <p:txBody>
          <a:bodyPr lIns="68574" tIns="34289" rIns="68574" bIns="34289" anchor="ctr"/>
          <a:lstStyle/>
          <a:p>
            <a:pPr>
              <a:defRPr/>
            </a:pP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定期</a:t>
            </a:r>
            <a:endParaRPr lang="zh-CN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flipH="1">
            <a:off x="422157" y="1196752"/>
            <a:ext cx="2200780" cy="2332161"/>
          </a:xfrm>
          <a:prstGeom prst="ellipse">
            <a:avLst/>
          </a:prstGeom>
          <a:noFill/>
          <a:ln w="11">
            <a:solidFill>
              <a:srgbClr val="00B0F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4" tIns="34289" rIns="68574" bIns="3428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 flipH="1">
            <a:off x="760173" y="4558385"/>
            <a:ext cx="1522413" cy="1524000"/>
          </a:xfrm>
          <a:prstGeom prst="ellipse">
            <a:avLst/>
          </a:prstGeom>
          <a:solidFill>
            <a:srgbClr val="FFFF99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  <a:extLst/>
        </p:spPr>
        <p:txBody>
          <a:bodyPr lIns="68574" tIns="34289" rIns="68574" bIns="34289" anchor="ctr"/>
          <a:lstStyle/>
          <a:p>
            <a:pPr>
              <a:defRPr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不定期</a:t>
            </a:r>
            <a:endParaRPr lang="zh-CN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 flipH="1">
            <a:off x="422158" y="4104606"/>
            <a:ext cx="2262505" cy="2332161"/>
          </a:xfrm>
          <a:prstGeom prst="ellipse">
            <a:avLst/>
          </a:prstGeom>
          <a:noFill/>
          <a:ln w="11">
            <a:solidFill>
              <a:srgbClr val="00B0F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4" tIns="34289" rIns="68574" bIns="3428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1"/>
              </a:solidFill>
            </a:endParaRPr>
          </a:p>
        </p:txBody>
      </p:sp>
      <p:cxnSp>
        <p:nvCxnSpPr>
          <p:cNvPr id="12" name="直線接點 11"/>
          <p:cNvCxnSpPr/>
          <p:nvPr/>
        </p:nvCxnSpPr>
        <p:spPr>
          <a:xfrm flipV="1">
            <a:off x="2535526" y="1477421"/>
            <a:ext cx="1119188" cy="36036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V="1">
            <a:off x="2671856" y="4537782"/>
            <a:ext cx="1119188" cy="360363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0"/>
          <p:cNvSpPr>
            <a:spLocks noChangeArrowheads="1"/>
          </p:cNvSpPr>
          <p:nvPr/>
        </p:nvSpPr>
        <p:spPr bwMode="auto">
          <a:xfrm flipH="1">
            <a:off x="3654714" y="1362100"/>
            <a:ext cx="136330" cy="23894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2"/>
              </a:solidFill>
            </a:endParaRPr>
          </a:p>
        </p:txBody>
      </p:sp>
      <p:cxnSp>
        <p:nvCxnSpPr>
          <p:cNvPr id="4" name="直線接點 3"/>
          <p:cNvCxnSpPr>
            <a:stCxn id="8" idx="2"/>
            <a:endCxn id="8" idx="2"/>
          </p:cNvCxnSpPr>
          <p:nvPr/>
        </p:nvCxnSpPr>
        <p:spPr>
          <a:xfrm>
            <a:off x="2622937" y="2362833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>
            <a:stCxn id="8" idx="2"/>
          </p:cNvCxnSpPr>
          <p:nvPr/>
        </p:nvCxnSpPr>
        <p:spPr>
          <a:xfrm flipV="1">
            <a:off x="2622937" y="2339752"/>
            <a:ext cx="1168107" cy="23081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0"/>
          <p:cNvSpPr>
            <a:spLocks noChangeArrowheads="1"/>
          </p:cNvSpPr>
          <p:nvPr/>
        </p:nvSpPr>
        <p:spPr bwMode="auto">
          <a:xfrm flipH="1">
            <a:off x="3754716" y="2225566"/>
            <a:ext cx="124320" cy="27953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2"/>
              </a:solidFill>
            </a:endParaRPr>
          </a:p>
        </p:txBody>
      </p:sp>
      <p:cxnSp>
        <p:nvCxnSpPr>
          <p:cNvPr id="18" name="直線接點 17"/>
          <p:cNvCxnSpPr/>
          <p:nvPr/>
        </p:nvCxnSpPr>
        <p:spPr>
          <a:xfrm>
            <a:off x="2457494" y="2996952"/>
            <a:ext cx="1368552" cy="144996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10"/>
          <p:cNvSpPr>
            <a:spLocks noChangeArrowheads="1"/>
          </p:cNvSpPr>
          <p:nvPr/>
        </p:nvSpPr>
        <p:spPr bwMode="auto">
          <a:xfrm flipH="1">
            <a:off x="3772690" y="3002181"/>
            <a:ext cx="141348" cy="253839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3848840" y="1259468"/>
            <a:ext cx="4251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400" dirty="0">
                <a:latin typeface="標楷體" pitchFamily="65" charset="-120"/>
              </a:rPr>
              <a:t>是否依規定審核原始資料確度</a:t>
            </a:r>
            <a:endParaRPr lang="en-US" altLang="zh-TW" sz="2400" dirty="0">
              <a:latin typeface="標楷體" pitchFamily="65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3930264" y="2938642"/>
            <a:ext cx="4386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000" dirty="0">
                <a:latin typeface="標楷體" pitchFamily="65" charset="-120"/>
              </a:rPr>
              <a:t>原始資料或彙編資料缺漏數總計</a:t>
            </a:r>
            <a:r>
              <a:rPr lang="en-US" altLang="zh-TW" sz="2000" dirty="0">
                <a:latin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</a:rPr>
              <a:t>處</a:t>
            </a:r>
            <a:r>
              <a:rPr lang="en-US" altLang="zh-TW" sz="2000" dirty="0">
                <a:latin typeface="標楷體" pitchFamily="65" charset="-120"/>
              </a:rPr>
              <a:t>)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4001240" y="2119259"/>
            <a:ext cx="4171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400" dirty="0">
                <a:latin typeface="標楷體" pitchFamily="65" charset="-120"/>
              </a:rPr>
              <a:t>是否依原始資料彙編報表資料</a:t>
            </a:r>
            <a:endParaRPr lang="en-US" altLang="zh-TW" sz="2400" dirty="0">
              <a:latin typeface="標楷體" pitchFamily="65" charset="-120"/>
            </a:endParaRPr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 flipH="1">
            <a:off x="3786418" y="4441940"/>
            <a:ext cx="141348" cy="2538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2"/>
              </a:solidFill>
            </a:endParaRPr>
          </a:p>
        </p:txBody>
      </p:sp>
      <p:cxnSp>
        <p:nvCxnSpPr>
          <p:cNvPr id="30" name="直線接點 29"/>
          <p:cNvCxnSpPr/>
          <p:nvPr/>
        </p:nvCxnSpPr>
        <p:spPr>
          <a:xfrm flipV="1">
            <a:off x="2710929" y="5319780"/>
            <a:ext cx="1168107" cy="23081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>
            <a:off x="2522714" y="5918190"/>
            <a:ext cx="1368552" cy="144996"/>
          </a:xfrm>
          <a:prstGeom prst="line">
            <a:avLst/>
          </a:prstGeom>
          <a:ln>
            <a:solidFill>
              <a:srgbClr val="00B0F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10"/>
          <p:cNvSpPr>
            <a:spLocks noChangeArrowheads="1"/>
          </p:cNvSpPr>
          <p:nvPr/>
        </p:nvSpPr>
        <p:spPr bwMode="auto">
          <a:xfrm flipH="1">
            <a:off x="3879036" y="5225009"/>
            <a:ext cx="141348" cy="2538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4" name="Oval 10"/>
          <p:cNvSpPr>
            <a:spLocks noChangeArrowheads="1"/>
          </p:cNvSpPr>
          <p:nvPr/>
        </p:nvSpPr>
        <p:spPr bwMode="auto">
          <a:xfrm flipH="1">
            <a:off x="3907568" y="5936266"/>
            <a:ext cx="141348" cy="2538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65218" y="5886479"/>
            <a:ext cx="4827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000" dirty="0">
                <a:latin typeface="標楷體" pitchFamily="65" charset="-120"/>
              </a:rPr>
              <a:t>報表資料與原始資料</a:t>
            </a:r>
            <a:r>
              <a:rPr lang="en-US" altLang="zh-TW" sz="2000" dirty="0">
                <a:latin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</a:rPr>
              <a:t>檔案</a:t>
            </a:r>
            <a:r>
              <a:rPr lang="en-US" altLang="zh-TW" sz="2000" dirty="0">
                <a:latin typeface="標楷體" pitchFamily="65" charset="-120"/>
              </a:rPr>
              <a:t>)</a:t>
            </a:r>
            <a:r>
              <a:rPr lang="zh-TW" altLang="en-US" sz="2000" dirty="0">
                <a:latin typeface="標楷體" pitchFamily="65" charset="-120"/>
              </a:rPr>
              <a:t>保存是否完整</a:t>
            </a:r>
            <a:endParaRPr lang="en-US" altLang="zh-TW" sz="2000" dirty="0">
              <a:latin typeface="標楷體" pitchFamily="65" charset="-120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4055610" y="5198796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000" dirty="0">
                <a:latin typeface="標楷體" pitchFamily="65" charset="-120"/>
              </a:rPr>
              <a:t>是否依規定程序報送修正表</a:t>
            </a:r>
            <a:endParaRPr lang="en-US" altLang="zh-TW" sz="2000" dirty="0">
              <a:latin typeface="標楷體" pitchFamily="65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4030560" y="4326447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2000" dirty="0">
                <a:latin typeface="標楷體" pitchFamily="65" charset="-120"/>
              </a:rPr>
              <a:t>報表資料是否與原始資料一致</a:t>
            </a:r>
            <a:endParaRPr lang="en-US" altLang="zh-TW" sz="2000" dirty="0">
              <a:latin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721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60"/>
    </mc:Choice>
    <mc:Fallback xmlns="">
      <p:transition spd="slow" advTm="2456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標題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15543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公務統計</a:t>
            </a:r>
            <a:r>
              <a:rPr lang="zh-TW" altLang="en-US" sz="3600" dirty="0" smtClean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稽核結果</a:t>
            </a:r>
            <a:endParaRPr lang="en-US" altLang="zh-TW" sz="3600" b="1" dirty="0" smtClean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316" name="內容版面配置區 3"/>
          <p:cNvSpPr>
            <a:spLocks noGrp="1"/>
          </p:cNvSpPr>
          <p:nvPr>
            <p:ph idx="1"/>
          </p:nvPr>
        </p:nvSpPr>
        <p:spPr>
          <a:xfrm>
            <a:off x="539552" y="1844675"/>
            <a:ext cx="8158361" cy="41148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en-US" altLang="zh-TW" sz="1600" dirty="0" smtClean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8916" name="Picture 5" descr="dgbas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11334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2608502521"/>
              </p:ext>
            </p:extLst>
          </p:nvPr>
        </p:nvGraphicFramePr>
        <p:xfrm>
          <a:off x="685800" y="1582668"/>
          <a:ext cx="7414592" cy="4078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133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60"/>
    </mc:Choice>
    <mc:Fallback xmlns="">
      <p:transition spd="slow" advTm="856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36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四、舉辦</a:t>
            </a:r>
            <a:r>
              <a: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公務統計研討會</a:t>
            </a:r>
            <a:r>
              <a:rPr lang="zh-TW" altLang="en-US" sz="4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4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664096" y="1772816"/>
            <a:ext cx="7772400" cy="4050792"/>
          </a:xfrm>
        </p:spPr>
        <p:txBody>
          <a:bodyPr/>
          <a:lstStyle/>
          <a:p>
            <a:r>
              <a:rPr lang="zh-TW" altLang="en-US" sz="2800" dirty="0" smtClean="0">
                <a:latin typeface="+mn-ea"/>
              </a:rPr>
              <a:t>依縣府於</a:t>
            </a:r>
            <a:r>
              <a:rPr lang="en-US" altLang="zh-TW" sz="2800" dirty="0" smtClean="0">
                <a:latin typeface="+mn-ea"/>
              </a:rPr>
              <a:t>109</a:t>
            </a:r>
            <a:r>
              <a:rPr lang="zh-TW" altLang="en-US" sz="2800" dirty="0" smtClean="0">
                <a:latin typeface="+mn-ea"/>
              </a:rPr>
              <a:t>年</a:t>
            </a:r>
            <a:r>
              <a:rPr lang="en-US" altLang="zh-TW" sz="2800" dirty="0" smtClean="0">
                <a:latin typeface="+mn-ea"/>
              </a:rPr>
              <a:t>7</a:t>
            </a:r>
            <a:r>
              <a:rPr lang="zh-TW" altLang="en-US" sz="2800" dirty="0" smtClean="0">
                <a:latin typeface="+mn-ea"/>
              </a:rPr>
              <a:t>月</a:t>
            </a:r>
            <a:r>
              <a:rPr lang="en-US" altLang="zh-TW" sz="2800" dirty="0" smtClean="0">
                <a:latin typeface="+mn-ea"/>
              </a:rPr>
              <a:t>27</a:t>
            </a:r>
            <a:r>
              <a:rPr lang="zh-TW" altLang="en-US" sz="2800" dirty="0" smtClean="0">
                <a:latin typeface="+mn-ea"/>
              </a:rPr>
              <a:t>日召開公務統計研討會決議事項：明年起所屬機關定期舉辦公務統計檢討會改為</a:t>
            </a:r>
            <a:r>
              <a:rPr lang="en-US" altLang="zh-TW" sz="2800" dirty="0" smtClean="0">
                <a:solidFill>
                  <a:srgbClr val="FF0000"/>
                </a:solidFill>
                <a:latin typeface="+mn-ea"/>
              </a:rPr>
              <a:t>2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年</a:t>
            </a:r>
            <a:r>
              <a:rPr lang="zh-TW" altLang="en-US" sz="2800" dirty="0" smtClean="0">
                <a:latin typeface="+mn-ea"/>
              </a:rPr>
              <a:t>至少辦理</a:t>
            </a:r>
            <a:r>
              <a:rPr lang="en-US" altLang="zh-TW" sz="2800" dirty="0" smtClean="0">
                <a:solidFill>
                  <a:srgbClr val="FF0000"/>
                </a:solidFill>
                <a:latin typeface="+mn-ea"/>
              </a:rPr>
              <a:t>1</a:t>
            </a:r>
            <a:r>
              <a:rPr lang="zh-TW" altLang="en-US" sz="2800" dirty="0" smtClean="0">
                <a:latin typeface="+mn-ea"/>
              </a:rPr>
              <a:t>次。</a:t>
            </a:r>
            <a:endParaRPr lang="en-US" altLang="zh-TW" sz="2800" dirty="0">
              <a:latin typeface="+mn-ea"/>
            </a:endParaRPr>
          </a:p>
          <a:p>
            <a:r>
              <a:rPr lang="zh-TW" altLang="en-US" sz="2800" dirty="0" smtClean="0">
                <a:latin typeface="+mn-ea"/>
              </a:rPr>
              <a:t>本局自明年起，公務</a:t>
            </a:r>
            <a:r>
              <a:rPr lang="zh-TW" altLang="en-US" sz="2800" dirty="0">
                <a:latin typeface="+mn-ea"/>
              </a:rPr>
              <a:t>統計研討會採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隔</a:t>
            </a:r>
            <a:r>
              <a:rPr lang="zh-TW" altLang="en-US" sz="2800" dirty="0" smtClean="0">
                <a:solidFill>
                  <a:srgbClr val="FF0000"/>
                </a:solidFill>
                <a:latin typeface="+mn-ea"/>
              </a:rPr>
              <a:t>年</a:t>
            </a:r>
            <a:r>
              <a:rPr lang="zh-TW" altLang="en-US" sz="2800" dirty="0" smtClean="0">
                <a:latin typeface="+mn-ea"/>
              </a:rPr>
              <a:t>方式辦理。</a:t>
            </a:r>
            <a:endParaRPr lang="zh-TW" altLang="en-US" sz="2800" dirty="0">
              <a:latin typeface="+mn-ea"/>
            </a:endParaRPr>
          </a:p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561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16"/>
    </mc:Choice>
    <mc:Fallback xmlns="">
      <p:transition spd="slow" advTm="13616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標題 1"/>
          <p:cNvSpPr>
            <a:spLocks noGrp="1"/>
          </p:cNvSpPr>
          <p:nvPr>
            <p:ph type="title"/>
          </p:nvPr>
        </p:nvSpPr>
        <p:spPr>
          <a:xfrm>
            <a:off x="1401763" y="714375"/>
            <a:ext cx="7313612" cy="642938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五</a:t>
            </a:r>
            <a:r>
              <a:rPr lang="zh-TW" altLang="en-US" sz="28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、建置視覺化統計查詢</a:t>
            </a:r>
            <a:r>
              <a:rPr lang="zh-TW" altLang="en-US" sz="2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平台</a:t>
            </a:r>
            <a:endParaRPr lang="zh-TW" altLang="en-US" sz="2800" b="1" dirty="0" smtClean="0">
              <a:solidFill>
                <a:schemeClr val="tx1"/>
              </a:solidFill>
              <a:ea typeface="標楷體" pitchFamily="65" charset="-120"/>
            </a:endParaRPr>
          </a:p>
        </p:txBody>
      </p:sp>
      <p:sp>
        <p:nvSpPr>
          <p:cNvPr id="37890" name="內容版面配置區 3"/>
          <p:cNvSpPr>
            <a:spLocks noGrp="1"/>
          </p:cNvSpPr>
          <p:nvPr>
            <p:ph sz="half" idx="2"/>
          </p:nvPr>
        </p:nvSpPr>
        <p:spPr>
          <a:xfrm>
            <a:off x="539552" y="1571625"/>
            <a:ext cx="8136904" cy="5214938"/>
          </a:xfrm>
        </p:spPr>
        <p:txBody>
          <a:bodyPr/>
          <a:lstStyle/>
          <a:p>
            <a:pPr>
              <a:lnSpc>
                <a:spcPts val="2800"/>
              </a:lnSpc>
              <a:spcBef>
                <a:spcPts val="1200"/>
              </a:spcBef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建置本局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視覺化統計專區：預計製作</a:t>
            </a:r>
            <a:r>
              <a:rPr lang="zh-TW" altLang="en-US" sz="20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本縣</a:t>
            </a:r>
            <a:r>
              <a:rPr lang="zh-TW" altLang="en-US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環保支出</a:t>
            </a:r>
            <a:r>
              <a:rPr lang="zh-TW" altLang="en-US" sz="20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互動式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統計圖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2800"/>
              </a:lnSpc>
              <a:spcBef>
                <a:spcPts val="1200"/>
              </a:spcBef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ts val="3800"/>
              </a:lnSpc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ts val="3800"/>
              </a:lnSpc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 lvl="1">
              <a:lnSpc>
                <a:spcPts val="3800"/>
              </a:lnSpc>
            </a:pPr>
            <a:endParaRPr lang="en-US" altLang="zh-TW" dirty="0" smtClean="0"/>
          </a:p>
        </p:txBody>
      </p:sp>
      <p:sp>
        <p:nvSpPr>
          <p:cNvPr id="37891" name="投影片編號版面配置區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A4E168-FA1F-47C9-9BF5-EDC3DFEA38CD}" type="slidenum">
              <a:rPr lang="en-US" altLang="zh-TW" smtClean="0"/>
              <a:pPr/>
              <a:t>24</a:t>
            </a:fld>
            <a:endParaRPr lang="en-US" altLang="zh-TW" smtClean="0"/>
          </a:p>
        </p:txBody>
      </p:sp>
      <p:pic>
        <p:nvPicPr>
          <p:cNvPr id="37892" name="Picture 5" descr="dgbas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11334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圖片 5" descr="2020-7-24 下午 02-26-3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397" y="2204863"/>
            <a:ext cx="8143977" cy="4322023"/>
          </a:xfrm>
          <a:prstGeom prst="rect">
            <a:avLst/>
          </a:prstGeom>
        </p:spPr>
      </p:pic>
    </p:spTree>
  </p:cSld>
  <p:clrMapOvr>
    <a:masterClrMapping/>
  </p:clrMapOvr>
  <p:transition advTm="424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Aft>
                <a:spcPts val="1200"/>
              </a:spcAft>
            </a:pPr>
            <a:r>
              <a:rPr lang="zh-TW" altLang="en-US" sz="4000" b="1" dirty="0">
                <a:latin typeface="+mn-ea"/>
                <a:ea typeface="+mn-ea"/>
              </a:rPr>
              <a:t>未來統計業務推動方向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 smtClean="0"/>
              <a:t>三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6518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2"/>
    </mc:Choice>
    <mc:Fallback xmlns="">
      <p:transition spd="slow" advTm="1032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12368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未來統計業務推動方向</a:t>
            </a:r>
            <a:endParaRPr lang="zh-TW" altLang="en-US" sz="3600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55FB7-BD52-43A0-AE33-45B95607C69D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2022805992"/>
              </p:ext>
            </p:extLst>
          </p:nvPr>
        </p:nvGraphicFramePr>
        <p:xfrm>
          <a:off x="539552" y="1484819"/>
          <a:ext cx="8352928" cy="5128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367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39"/>
    </mc:Choice>
    <mc:Fallback xmlns="">
      <p:transition spd="slow" advTm="14939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zh-TW" dirty="0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1258888" y="1844675"/>
            <a:ext cx="7313612" cy="4114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en-US" altLang="zh-TW" sz="3600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簡報完畢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敬請指教</a:t>
            </a:r>
          </a:p>
        </p:txBody>
      </p:sp>
      <p:sp>
        <p:nvSpPr>
          <p:cNvPr id="57348" name="投影片編號版面配置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354418-8B85-406A-9E6A-8FE9680C512F}" type="slidenum">
              <a:rPr lang="en-US" altLang="zh-TW" smtClean="0"/>
              <a:pPr/>
              <a:t>27</a:t>
            </a:fld>
            <a:endParaRPr lang="en-US" altLang="zh-TW" smtClean="0"/>
          </a:p>
        </p:txBody>
      </p:sp>
      <p:pic>
        <p:nvPicPr>
          <p:cNvPr id="57349" name="Picture 5" descr="dgbas_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11334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894165"/>
            <a:ext cx="5292080" cy="27289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刻字型">
  <a:themeElements>
    <a:clrScheme name="木刻字型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刻字型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刻字型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木刻字型</Template>
  <TotalTime>22723</TotalTime>
  <Words>1639</Words>
  <Application>Microsoft Office PowerPoint</Application>
  <PresentationFormat>如螢幕大小 (4:3)</PresentationFormat>
  <Paragraphs>195</Paragraphs>
  <Slides>27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7" baseType="lpstr">
      <vt:lpstr>方正姚体</vt:lpstr>
      <vt:lpstr>微軟正黑體</vt:lpstr>
      <vt:lpstr>新細明體</vt:lpstr>
      <vt:lpstr>標楷體</vt:lpstr>
      <vt:lpstr>Arial</vt:lpstr>
      <vt:lpstr>Calibri</vt:lpstr>
      <vt:lpstr>Rockwell</vt:lpstr>
      <vt:lpstr>Rockwell Condensed</vt:lpstr>
      <vt:lpstr>Wingdings</vt:lpstr>
      <vt:lpstr>木刻字型</vt:lpstr>
      <vt:lpstr>澎湖縣政府環境保護局 109年公務統計工作檢討會</vt:lpstr>
      <vt:lpstr>簡報大綱</vt:lpstr>
      <vt:lpstr>公務統計報表編報注意事項</vt:lpstr>
      <vt:lpstr>公務統計報表編製及送核注意事項</vt:lpstr>
      <vt:lpstr>公務統計報表編製及送核注意事項</vt:lpstr>
      <vt:lpstr>公務統計報表編製及送核注意事項</vt:lpstr>
      <vt:lpstr>公務統計報表編製及送核注意事項</vt:lpstr>
      <vt:lpstr>公務統計報表編製及送核注意事項</vt:lpstr>
      <vt:lpstr>公務統計報表編製及送核注意事項</vt:lpstr>
      <vt:lpstr>公務統計報表編製及送核注意事項</vt:lpstr>
      <vt:lpstr>公務統計報表編製及送核注意事項</vt:lpstr>
      <vt:lpstr>公務統計報告及原始表冊保存期限</vt:lpstr>
      <vt:lpstr>公務統計報表報告報送流程</vt:lpstr>
      <vt:lpstr>公務統計報表(內部報表)增訂流程</vt:lpstr>
      <vt:lpstr> 公務統計報表編報常見缺失  </vt:lpstr>
      <vt:lpstr>109年公務統計業務推動情形</vt:lpstr>
      <vt:lpstr>公務統計業務推動重點工作</vt:lpstr>
      <vt:lpstr>一、公務統計報表管理作業</vt:lpstr>
      <vt:lpstr>二、 精進公務統計分析及統計通報</vt:lpstr>
      <vt:lpstr>三、辦理公務統計稽核計畫</vt:lpstr>
      <vt:lpstr>公務統計稽核計畫稽核重點</vt:lpstr>
      <vt:lpstr>公務統計稽核結果</vt:lpstr>
      <vt:lpstr>四、舉辦公務統計研討會 </vt:lpstr>
      <vt:lpstr>五、建置視覺化統計查詢平台</vt:lpstr>
      <vt:lpstr>未來統計業務推動方向</vt:lpstr>
      <vt:lpstr>未來統計業務推動方向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澎湖縣政府</dc:title>
  <dc:creator>USER</dc:creator>
  <cp:lastModifiedBy>許春寶</cp:lastModifiedBy>
  <cp:revision>1375</cp:revision>
  <cp:lastPrinted>2020-08-05T07:49:00Z</cp:lastPrinted>
  <dcterms:created xsi:type="dcterms:W3CDTF">2013-10-20T06:06:51Z</dcterms:created>
  <dcterms:modified xsi:type="dcterms:W3CDTF">2020-08-18T08:55:19Z</dcterms:modified>
</cp:coreProperties>
</file>